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82" autoAdjust="0"/>
  </p:normalViewPr>
  <p:slideViewPr>
    <p:cSldViewPr>
      <p:cViewPr varScale="1">
        <p:scale>
          <a:sx n="70" d="100"/>
          <a:sy n="70" d="100"/>
        </p:scale>
        <p:origin x="1596" y="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4" d="100"/>
        <a:sy n="1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7297" y="934755"/>
            <a:ext cx="483218" cy="65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28444" y="6286498"/>
            <a:ext cx="536971" cy="507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7297" y="934755"/>
            <a:ext cx="483218" cy="656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8929" y="507949"/>
            <a:ext cx="391604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5705" y="2827147"/>
            <a:ext cx="5073650" cy="1530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33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4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4.jpg"/><Relationship Id="rId2" Type="http://schemas.openxmlformats.org/officeDocument/2006/relationships/image" Target="../media/image1.jpg"/><Relationship Id="rId16" Type="http://schemas.openxmlformats.org/officeDocument/2006/relationships/hyperlink" Target="http://binicki.edu.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10.jpg"/><Relationship Id="rId5" Type="http://schemas.openxmlformats.org/officeDocument/2006/relationships/image" Target="../media/image2.jpg"/><Relationship Id="rId15" Type="http://schemas.openxmlformats.org/officeDocument/2006/relationships/hyperlink" Target="mailto:skola@binicki.edu.rs" TargetMode="External"/><Relationship Id="rId10" Type="http://schemas.openxmlformats.org/officeDocument/2006/relationships/image" Target="../media/image9.jpg"/><Relationship Id="rId4" Type="http://schemas.openxmlformats.org/officeDocument/2006/relationships/image" Target="../media/image5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g"/><Relationship Id="rId13" Type="http://schemas.openxmlformats.org/officeDocument/2006/relationships/hyperlink" Target="https://www.youtube.com/watch?v=ja5hQH9USIU" TargetMode="External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12" Type="http://schemas.openxmlformats.org/officeDocument/2006/relationships/image" Target="../media/image29.jpg"/><Relationship Id="rId2" Type="http://schemas.openxmlformats.org/officeDocument/2006/relationships/image" Target="../media/image7.jpg"/><Relationship Id="rId16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6.jpg"/><Relationship Id="rId5" Type="http://schemas.openxmlformats.org/officeDocument/2006/relationships/image" Target="../media/image10.jpg"/><Relationship Id="rId15" Type="http://schemas.openxmlformats.org/officeDocument/2006/relationships/hyperlink" Target="https://www.youtube.com/watch?v=UEdLikgmgJY" TargetMode="External"/><Relationship Id="rId10" Type="http://schemas.openxmlformats.org/officeDocument/2006/relationships/image" Target="../media/image23.jpg"/><Relationship Id="rId4" Type="http://schemas.openxmlformats.org/officeDocument/2006/relationships/image" Target="../media/image9.jpg"/><Relationship Id="rId9" Type="http://schemas.openxmlformats.org/officeDocument/2006/relationships/image" Target="../media/image28.jpg"/><Relationship Id="rId14" Type="http://schemas.openxmlformats.org/officeDocument/2006/relationships/hyperlink" Target="https://www.youtube.com/watch?v=1kDUNTKDo1w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13" Type="http://schemas.openxmlformats.org/officeDocument/2006/relationships/image" Target="../media/image5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18.jpg"/><Relationship Id="rId2" Type="http://schemas.openxmlformats.org/officeDocument/2006/relationships/image" Target="../media/image6.jpg"/><Relationship Id="rId16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hyperlink" Target="https://www.youtube.com/watch?v=9aFUuHIdV1o" TargetMode="External"/><Relationship Id="rId5" Type="http://schemas.openxmlformats.org/officeDocument/2006/relationships/image" Target="../media/image9.jpg"/><Relationship Id="rId15" Type="http://schemas.openxmlformats.org/officeDocument/2006/relationships/image" Target="../media/image32.jpg"/><Relationship Id="rId10" Type="http://schemas.openxmlformats.org/officeDocument/2006/relationships/hyperlink" Target="https://www.youtube.com/watch?v=P4HWm4CDAnw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jpg"/><Relationship Id="rId14" Type="http://schemas.openxmlformats.org/officeDocument/2006/relationships/image" Target="../media/image3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20.jpg"/><Relationship Id="rId18" Type="http://schemas.openxmlformats.org/officeDocument/2006/relationships/image" Target="../media/image27.jpg"/><Relationship Id="rId3" Type="http://schemas.openxmlformats.org/officeDocument/2006/relationships/image" Target="../media/image8.jpg"/><Relationship Id="rId7" Type="http://schemas.openxmlformats.org/officeDocument/2006/relationships/image" Target="../media/image23.jpg"/><Relationship Id="rId12" Type="http://schemas.openxmlformats.org/officeDocument/2006/relationships/image" Target="../media/image5.jpg"/><Relationship Id="rId17" Type="http://schemas.openxmlformats.org/officeDocument/2006/relationships/image" Target="../media/image14.jpg"/><Relationship Id="rId2" Type="http://schemas.openxmlformats.org/officeDocument/2006/relationships/image" Target="../media/image7.jpg"/><Relationship Id="rId16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hyperlink" Target="https://youtu.be/7GucGA7s1Lw" TargetMode="External"/><Relationship Id="rId5" Type="http://schemas.openxmlformats.org/officeDocument/2006/relationships/image" Target="../media/image10.jpg"/><Relationship Id="rId15" Type="http://schemas.openxmlformats.org/officeDocument/2006/relationships/image" Target="../media/image34.jpg"/><Relationship Id="rId10" Type="http://schemas.openxmlformats.org/officeDocument/2006/relationships/hyperlink" Target="https://youtu.be/0-jZJcpiy8I" TargetMode="External"/><Relationship Id="rId4" Type="http://schemas.openxmlformats.org/officeDocument/2006/relationships/image" Target="../media/image9.jpg"/><Relationship Id="rId9" Type="http://schemas.openxmlformats.org/officeDocument/2006/relationships/hyperlink" Target="https://youtu.be/j5MUGmuni5c" TargetMode="External"/><Relationship Id="rId14" Type="http://schemas.openxmlformats.org/officeDocument/2006/relationships/image" Target="../media/image33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hyperlink" Target="https://www.youtube.com/watch?v=euhpAyy5sXY" TargetMode="External"/><Relationship Id="rId18" Type="http://schemas.openxmlformats.org/officeDocument/2006/relationships/image" Target="../media/image20.jpg"/><Relationship Id="rId3" Type="http://schemas.openxmlformats.org/officeDocument/2006/relationships/image" Target="../media/image8.jpg"/><Relationship Id="rId7" Type="http://schemas.openxmlformats.org/officeDocument/2006/relationships/image" Target="../media/image23.jpg"/><Relationship Id="rId12" Type="http://schemas.openxmlformats.org/officeDocument/2006/relationships/hyperlink" Target="https://www.youtube.com/watch?v=pyUZh_Cbw6Q" TargetMode="External"/><Relationship Id="rId17" Type="http://schemas.openxmlformats.org/officeDocument/2006/relationships/image" Target="../media/image33.jpg"/><Relationship Id="rId2" Type="http://schemas.openxmlformats.org/officeDocument/2006/relationships/image" Target="../media/image7.jpg"/><Relationship Id="rId16" Type="http://schemas.openxmlformats.org/officeDocument/2006/relationships/image" Target="../media/image14.jpg"/><Relationship Id="rId20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hyperlink" Target="https://www.youtube.com/watch?v=tt2NIDtp-Ls" TargetMode="External"/><Relationship Id="rId5" Type="http://schemas.openxmlformats.org/officeDocument/2006/relationships/image" Target="../media/image10.jpg"/><Relationship Id="rId15" Type="http://schemas.openxmlformats.org/officeDocument/2006/relationships/image" Target="../media/image35.jpg"/><Relationship Id="rId10" Type="http://schemas.openxmlformats.org/officeDocument/2006/relationships/hyperlink" Target="https://www.youtube.com/watch?v=SRIIO408ats" TargetMode="External"/><Relationship Id="rId19" Type="http://schemas.openxmlformats.org/officeDocument/2006/relationships/image" Target="../media/image36.jpg"/><Relationship Id="rId4" Type="http://schemas.openxmlformats.org/officeDocument/2006/relationships/image" Target="../media/image9.jpg"/><Relationship Id="rId9" Type="http://schemas.openxmlformats.org/officeDocument/2006/relationships/hyperlink" Target="http://www.svetozarvujic.com/" TargetMode="External"/><Relationship Id="rId1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37.jpg"/><Relationship Id="rId18" Type="http://schemas.openxmlformats.org/officeDocument/2006/relationships/image" Target="../media/image38.jpg"/><Relationship Id="rId3" Type="http://schemas.openxmlformats.org/officeDocument/2006/relationships/image" Target="../media/image8.jpg"/><Relationship Id="rId7" Type="http://schemas.openxmlformats.org/officeDocument/2006/relationships/image" Target="../media/image23.jpg"/><Relationship Id="rId12" Type="http://schemas.openxmlformats.org/officeDocument/2006/relationships/hyperlink" Target="https://www.youtube.com/watch?v=vLT5cPkEkCU" TargetMode="External"/><Relationship Id="rId17" Type="http://schemas.openxmlformats.org/officeDocument/2006/relationships/image" Target="../media/image20.jpg"/><Relationship Id="rId2" Type="http://schemas.openxmlformats.org/officeDocument/2006/relationships/image" Target="../media/image7.jp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hyperlink" Target="https://www.youtube.com/watch?v=i1qQOGCyRbY" TargetMode="External"/><Relationship Id="rId5" Type="http://schemas.openxmlformats.org/officeDocument/2006/relationships/image" Target="../media/image10.jpg"/><Relationship Id="rId15" Type="http://schemas.openxmlformats.org/officeDocument/2006/relationships/image" Target="../media/image36.jpg"/><Relationship Id="rId10" Type="http://schemas.openxmlformats.org/officeDocument/2006/relationships/hyperlink" Target="https://www.youtube.com/watch?v=AMXLhD0ePyw" TargetMode="External"/><Relationship Id="rId19" Type="http://schemas.openxmlformats.org/officeDocument/2006/relationships/image" Target="../media/image18.jpg"/><Relationship Id="rId4" Type="http://schemas.openxmlformats.org/officeDocument/2006/relationships/image" Target="../media/image9.jpg"/><Relationship Id="rId9" Type="http://schemas.openxmlformats.org/officeDocument/2006/relationships/hyperlink" Target="https://www.youtube.com/watch?v=98M6khdJeKE" TargetMode="External"/><Relationship Id="rId1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QKrVbvUEhY" TargetMode="External"/><Relationship Id="rId13" Type="http://schemas.openxmlformats.org/officeDocument/2006/relationships/image" Target="../media/image23.jp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12" Type="http://schemas.openxmlformats.org/officeDocument/2006/relationships/image" Target="../media/image5.jpg"/><Relationship Id="rId17" Type="http://schemas.openxmlformats.org/officeDocument/2006/relationships/image" Target="../media/image27.jpg"/><Relationship Id="rId2" Type="http://schemas.openxmlformats.org/officeDocument/2006/relationships/image" Target="../media/image7.jpg"/><Relationship Id="rId16" Type="http://schemas.openxmlformats.org/officeDocument/2006/relationships/image" Target="../media/image3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hyperlink" Target="https://www.youtube.com/watch?v=353DbFxtoG0" TargetMode="External"/><Relationship Id="rId5" Type="http://schemas.openxmlformats.org/officeDocument/2006/relationships/image" Target="../media/image10.jpg"/><Relationship Id="rId15" Type="http://schemas.openxmlformats.org/officeDocument/2006/relationships/image" Target="../media/image36.jpg"/><Relationship Id="rId10" Type="http://schemas.openxmlformats.org/officeDocument/2006/relationships/hyperlink" Target="https://www.youtube.com/watch?v=P7ZLcUYzvnc" TargetMode="External"/><Relationship Id="rId4" Type="http://schemas.openxmlformats.org/officeDocument/2006/relationships/image" Target="../media/image9.jpg"/><Relationship Id="rId9" Type="http://schemas.openxmlformats.org/officeDocument/2006/relationships/hyperlink" Target="https://www.youtube.com/watch?v=nEF6DyEa-4Y" TargetMode="External"/><Relationship Id="rId14" Type="http://schemas.openxmlformats.org/officeDocument/2006/relationships/image" Target="../media/image33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20.jpg"/><Relationship Id="rId3" Type="http://schemas.openxmlformats.org/officeDocument/2006/relationships/image" Target="../media/image3.jpg"/><Relationship Id="rId7" Type="http://schemas.openxmlformats.org/officeDocument/2006/relationships/image" Target="../media/image10.jpg"/><Relationship Id="rId12" Type="http://schemas.openxmlformats.org/officeDocument/2006/relationships/image" Target="../media/image3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g"/><Relationship Id="rId11" Type="http://schemas.openxmlformats.org/officeDocument/2006/relationships/image" Target="../media/image36.jpg"/><Relationship Id="rId5" Type="http://schemas.openxmlformats.org/officeDocument/2006/relationships/image" Target="../media/image8.jpg"/><Relationship Id="rId15" Type="http://schemas.openxmlformats.org/officeDocument/2006/relationships/image" Target="../media/image40.jpg"/><Relationship Id="rId10" Type="http://schemas.openxmlformats.org/officeDocument/2006/relationships/image" Target="../media/image5.jpg"/><Relationship Id="rId4" Type="http://schemas.openxmlformats.org/officeDocument/2006/relationships/image" Target="../media/image7.jpg"/><Relationship Id="rId9" Type="http://schemas.openxmlformats.org/officeDocument/2006/relationships/image" Target="../media/image12.jpg"/><Relationship Id="rId1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3.jpg"/><Relationship Id="rId10" Type="http://schemas.openxmlformats.org/officeDocument/2006/relationships/image" Target="../media/image10.jpg"/><Relationship Id="rId4" Type="http://schemas.openxmlformats.org/officeDocument/2006/relationships/image" Target="../media/image2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3.jpg"/><Relationship Id="rId10" Type="http://schemas.openxmlformats.org/officeDocument/2006/relationships/image" Target="../media/image10.jpg"/><Relationship Id="rId4" Type="http://schemas.openxmlformats.org/officeDocument/2006/relationships/image" Target="../media/image2.jpg"/><Relationship Id="rId9" Type="http://schemas.openxmlformats.org/officeDocument/2006/relationships/image" Target="../media/image9.jpg"/><Relationship Id="rId14" Type="http://schemas.openxmlformats.org/officeDocument/2006/relationships/hyperlink" Target="http://binicki.edu.r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4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10.jpg"/><Relationship Id="rId5" Type="http://schemas.openxmlformats.org/officeDocument/2006/relationships/image" Target="../media/image2.jpg"/><Relationship Id="rId15" Type="http://schemas.openxmlformats.org/officeDocument/2006/relationships/hyperlink" Target="https://www.youtube.com/watch?v=S1-LCnGojnw" TargetMode="External"/><Relationship Id="rId10" Type="http://schemas.openxmlformats.org/officeDocument/2006/relationships/image" Target="../media/image9.jpg"/><Relationship Id="rId4" Type="http://schemas.openxmlformats.org/officeDocument/2006/relationships/image" Target="../media/image5.jpg"/><Relationship Id="rId9" Type="http://schemas.openxmlformats.org/officeDocument/2006/relationships/image" Target="../media/image8.jpg"/><Relationship Id="rId14" Type="http://schemas.openxmlformats.org/officeDocument/2006/relationships/hyperlink" Target="https://www.youtube.com/watch?v=zuTcGvSNG4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4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11" Type="http://schemas.openxmlformats.org/officeDocument/2006/relationships/image" Target="../media/image10.jpg"/><Relationship Id="rId5" Type="http://schemas.openxmlformats.org/officeDocument/2006/relationships/image" Target="../media/image2.jpg"/><Relationship Id="rId15" Type="http://schemas.openxmlformats.org/officeDocument/2006/relationships/hyperlink" Target="https://www.youtube.com/watch?v=K7DLgu-NyJk&amp;t=270s" TargetMode="External"/><Relationship Id="rId10" Type="http://schemas.openxmlformats.org/officeDocument/2006/relationships/image" Target="../media/image9.jpg"/><Relationship Id="rId4" Type="http://schemas.openxmlformats.org/officeDocument/2006/relationships/image" Target="../media/image5.jpg"/><Relationship Id="rId9" Type="http://schemas.openxmlformats.org/officeDocument/2006/relationships/image" Target="../media/image8.jpg"/><Relationship Id="rId14" Type="http://schemas.openxmlformats.org/officeDocument/2006/relationships/hyperlink" Target="https://www.youtube.com/watch?v=ck12_34nHW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hyperlink" Target="https://youtu.be/6RssOlvsRbI" TargetMode="External"/><Relationship Id="rId18" Type="http://schemas.openxmlformats.org/officeDocument/2006/relationships/image" Target="../media/image19.jpg"/><Relationship Id="rId3" Type="http://schemas.openxmlformats.org/officeDocument/2006/relationships/image" Target="../media/image4.jpg"/><Relationship Id="rId21" Type="http://schemas.openxmlformats.org/officeDocument/2006/relationships/image" Target="../media/image22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8.jpg"/><Relationship Id="rId2" Type="http://schemas.openxmlformats.org/officeDocument/2006/relationships/image" Target="../media/image1.jpg"/><Relationship Id="rId16" Type="http://schemas.openxmlformats.org/officeDocument/2006/relationships/hyperlink" Target="https://youtu.be/XIJM2kZgYiI" TargetMode="External"/><Relationship Id="rId20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3.jpg"/><Relationship Id="rId15" Type="http://schemas.openxmlformats.org/officeDocument/2006/relationships/hyperlink" Target="https://youtu.be/UhyRrFs5ZkE" TargetMode="External"/><Relationship Id="rId10" Type="http://schemas.openxmlformats.org/officeDocument/2006/relationships/image" Target="../media/image10.jpg"/><Relationship Id="rId19" Type="http://schemas.openxmlformats.org/officeDocument/2006/relationships/image" Target="../media/image20.jpg"/><Relationship Id="rId4" Type="http://schemas.openxmlformats.org/officeDocument/2006/relationships/image" Target="../media/image2.jpg"/><Relationship Id="rId9" Type="http://schemas.openxmlformats.org/officeDocument/2006/relationships/image" Target="../media/image9.jpg"/><Relationship Id="rId14" Type="http://schemas.openxmlformats.org/officeDocument/2006/relationships/hyperlink" Target="https://youtu.be/a94C1EtdaIY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13" Type="http://schemas.openxmlformats.org/officeDocument/2006/relationships/image" Target="../media/image20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24.jpg"/><Relationship Id="rId2" Type="http://schemas.openxmlformats.org/officeDocument/2006/relationships/image" Target="../media/image6.jpg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hyperlink" Target="https://www.youtube.com/watch?v=qSAbP--b4qc" TargetMode="External"/><Relationship Id="rId5" Type="http://schemas.openxmlformats.org/officeDocument/2006/relationships/image" Target="../media/image9.jpg"/><Relationship Id="rId15" Type="http://schemas.openxmlformats.org/officeDocument/2006/relationships/image" Target="../media/image25.jpg"/><Relationship Id="rId10" Type="http://schemas.openxmlformats.org/officeDocument/2006/relationships/hyperlink" Target="https://www.youtube.com/watch?v=d95L1wqZ1Dc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jpg"/><Relationship Id="rId14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13" Type="http://schemas.openxmlformats.org/officeDocument/2006/relationships/image" Target="../media/image18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5.jpg"/><Relationship Id="rId2" Type="http://schemas.openxmlformats.org/officeDocument/2006/relationships/image" Target="../media/image6.jp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hyperlink" Target="https://www.youtube.com/watch?app=desktop&amp;v=-OjCEwhtSuU" TargetMode="External"/><Relationship Id="rId5" Type="http://schemas.openxmlformats.org/officeDocument/2006/relationships/image" Target="../media/image9.jpg"/><Relationship Id="rId15" Type="http://schemas.openxmlformats.org/officeDocument/2006/relationships/image" Target="../media/image25.jpg"/><Relationship Id="rId10" Type="http://schemas.openxmlformats.org/officeDocument/2006/relationships/hyperlink" Target="https://www.youtube.com/watch?app=desktop&amp;v=-g5I2GP74xY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jpg"/><Relationship Id="rId1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3231" y="1070015"/>
            <a:ext cx="367284" cy="521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53200" y="1382351"/>
            <a:ext cx="369372" cy="598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37094" y="1356656"/>
            <a:ext cx="601065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60653"/>
            <a:ext cx="536971" cy="5074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9894" y="1023958"/>
            <a:ext cx="340857" cy="4813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24362" y="5306159"/>
            <a:ext cx="343814" cy="481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5435" y="2460667"/>
            <a:ext cx="441434" cy="6129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65010" y="3211005"/>
            <a:ext cx="428074" cy="5949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88265" y="76200"/>
            <a:ext cx="9131935" cy="457200"/>
            <a:chOff x="0" y="76200"/>
            <a:chExt cx="9131935" cy="457200"/>
          </a:xfrm>
        </p:grpSpPr>
        <p:sp>
          <p:nvSpPr>
            <p:cNvPr id="11" name="object 11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3657600" y="914399"/>
            <a:ext cx="403373" cy="4679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9824" y="5191091"/>
            <a:ext cx="554492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72258" y="2122932"/>
            <a:ext cx="555773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1880" y="2122932"/>
            <a:ext cx="425196" cy="11436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8036" y="3400044"/>
            <a:ext cx="425195" cy="11436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8054" y="4985686"/>
            <a:ext cx="535177" cy="4800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body" idx="1"/>
          </p:nvPr>
        </p:nvSpPr>
        <p:spPr>
          <a:xfrm>
            <a:off x="42276" y="776043"/>
            <a:ext cx="8750808" cy="48699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8830" marR="793115" algn="ctr">
              <a:lnSpc>
                <a:spcPct val="100000"/>
              </a:lnSpc>
              <a:spcBef>
                <a:spcPts val="95"/>
              </a:spcBef>
            </a:pPr>
            <a:endParaRPr lang="sr-Cyrl-RS" sz="3600" b="1" spc="-5" dirty="0" smtClean="0">
              <a:solidFill>
                <a:srgbClr val="002060"/>
              </a:solidFill>
            </a:endParaRPr>
          </a:p>
          <a:p>
            <a:pPr marL="798830" marR="793115" algn="ctr">
              <a:lnSpc>
                <a:spcPct val="100000"/>
              </a:lnSpc>
              <a:spcBef>
                <a:spcPts val="95"/>
              </a:spcBef>
            </a:pPr>
            <a:r>
              <a:rPr lang="sr-Cyrl-RS" sz="3600" b="1" spc="-5" dirty="0" smtClean="0">
                <a:solidFill>
                  <a:srgbClr val="002060"/>
                </a:solidFill>
              </a:rPr>
              <a:t>Музичка школа</a:t>
            </a:r>
          </a:p>
          <a:p>
            <a:pPr marL="798830" marR="793115" algn="ctr">
              <a:lnSpc>
                <a:spcPct val="100000"/>
              </a:lnSpc>
              <a:spcBef>
                <a:spcPts val="95"/>
              </a:spcBef>
            </a:pPr>
            <a:r>
              <a:rPr sz="3600" b="1" spc="-5" dirty="0" smtClean="0">
                <a:solidFill>
                  <a:srgbClr val="002060"/>
                </a:solidFill>
              </a:rPr>
              <a:t>,,</a:t>
            </a:r>
            <a:r>
              <a:rPr lang="sr-Cyrl-RS" sz="3600" b="1" spc="-5" dirty="0" smtClean="0">
                <a:solidFill>
                  <a:srgbClr val="002060"/>
                </a:solidFill>
              </a:rPr>
              <a:t>Станислав</a:t>
            </a:r>
            <a:r>
              <a:rPr lang="sr-Cyrl-RS" sz="3600" b="1" spc="-45" dirty="0" smtClean="0">
                <a:solidFill>
                  <a:srgbClr val="002060"/>
                </a:solidFill>
              </a:rPr>
              <a:t> </a:t>
            </a:r>
            <a:r>
              <a:rPr lang="sr-Cyrl-RS" sz="3600" b="1" spc="-30" dirty="0" smtClean="0">
                <a:solidFill>
                  <a:srgbClr val="002060"/>
                </a:solidFill>
              </a:rPr>
              <a:t>Бинички</a:t>
            </a:r>
            <a:r>
              <a:rPr sz="3600" b="1" spc="-30" dirty="0" smtClean="0">
                <a:solidFill>
                  <a:srgbClr val="002060"/>
                </a:solidFill>
              </a:rPr>
              <a:t>’’  </a:t>
            </a:r>
            <a:r>
              <a:rPr lang="sr-Cyrl-RS" sz="3600" b="1" spc="-30" dirty="0" smtClean="0">
                <a:solidFill>
                  <a:srgbClr val="002060"/>
                </a:solidFill>
              </a:rPr>
              <a:t>       </a:t>
            </a:r>
            <a:r>
              <a:rPr lang="sr-Latn-RS" sz="3600" b="1" spc="-5" dirty="0" smtClean="0">
                <a:solidFill>
                  <a:srgbClr val="002060"/>
                </a:solidFill>
              </a:rPr>
              <a:t>Београд</a:t>
            </a:r>
          </a:p>
          <a:p>
            <a:pPr algn="ctr">
              <a:lnSpc>
                <a:spcPts val="5135"/>
              </a:lnSpc>
            </a:pPr>
            <a:endParaRPr lang="sr-Cyrl-RS" sz="9600" b="1" spc="-30" dirty="0" smtClean="0">
              <a:latin typeface="Times New Roman"/>
              <a:cs typeface="Times New Roman"/>
            </a:endParaRPr>
          </a:p>
          <a:p>
            <a:pPr algn="ctr">
              <a:lnSpc>
                <a:spcPts val="5135"/>
              </a:lnSpc>
            </a:pPr>
            <a:r>
              <a:rPr lang="sr-Cyrl-RS" sz="9600" b="1" spc="-30" dirty="0" smtClean="0">
                <a:solidFill>
                  <a:srgbClr val="00B050"/>
                </a:solidFill>
                <a:latin typeface="Times New Roman"/>
                <a:cs typeface="Times New Roman"/>
              </a:rPr>
              <a:t>В</a:t>
            </a:r>
            <a:r>
              <a:rPr lang="sr-Cyrl-RS" sz="9600" b="1" spc="-30" dirty="0" smtClean="0">
                <a:latin typeface="Times New Roman"/>
                <a:cs typeface="Times New Roman"/>
              </a:rPr>
              <a:t>о</a:t>
            </a:r>
            <a:r>
              <a:rPr lang="sr-Cyrl-RS" sz="9600" b="1" spc="-3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д</a:t>
            </a:r>
            <a:r>
              <a:rPr lang="sr-Cyrl-RS" sz="9600" b="1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 </a:t>
            </a:r>
            <a:r>
              <a:rPr lang="sr-Cyrl-RS" sz="9600" b="1" spc="-30" dirty="0" smtClean="0">
                <a:latin typeface="Times New Roman"/>
                <a:cs typeface="Times New Roman"/>
              </a:rPr>
              <a:t> </a:t>
            </a:r>
            <a:r>
              <a:rPr lang="sr-Cyrl-RS" sz="9600" b="1" spc="-5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м</a:t>
            </a:r>
            <a:r>
              <a:rPr lang="sr-Cyrl-RS" sz="9600" b="1" spc="-5" dirty="0" smtClean="0">
                <a:solidFill>
                  <a:srgbClr val="FFC000"/>
                </a:solidFill>
                <a:latin typeface="Times New Roman"/>
                <a:cs typeface="Times New Roman"/>
              </a:rPr>
              <a:t>е</a:t>
            </a:r>
            <a:r>
              <a:rPr lang="sr-Cyrl-RS" sz="9600" b="1" spc="-5" dirty="0" smtClean="0">
                <a:solidFill>
                  <a:srgbClr val="99CC00"/>
                </a:solidFill>
                <a:latin typeface="Times New Roman"/>
                <a:cs typeface="Times New Roman"/>
              </a:rPr>
              <a:t> </a:t>
            </a:r>
            <a:r>
              <a:rPr lang="sr-Cyrl-RS" sz="9600" b="1" spc="-5" dirty="0" smtClean="0">
                <a:latin typeface="Times New Roman"/>
                <a:cs typeface="Times New Roman"/>
              </a:rPr>
              <a:t> </a:t>
            </a:r>
            <a:r>
              <a:rPr lang="sr-Cyrl-RS" sz="9600" b="1" dirty="0" smtClean="0">
                <a:latin typeface="Times New Roman"/>
                <a:cs typeface="Times New Roman"/>
              </a:rPr>
              <a:t>у</a:t>
            </a:r>
          </a:p>
          <a:p>
            <a:pPr algn="ctr">
              <a:lnSpc>
                <a:spcPts val="5135"/>
              </a:lnSpc>
            </a:pPr>
            <a:endParaRPr lang="sr-Cyrl-RS" sz="9600" b="1" dirty="0" smtClean="0">
              <a:latin typeface="Times New Roman"/>
              <a:cs typeface="Times New Roman"/>
            </a:endParaRPr>
          </a:p>
          <a:p>
            <a:pPr algn="ctr">
              <a:lnSpc>
                <a:spcPts val="5135"/>
              </a:lnSpc>
            </a:pPr>
            <a:r>
              <a:rPr lang="sr-Cyrl-RS" sz="9600" b="1" spc="-65" dirty="0" smtClean="0">
                <a:latin typeface="Times New Roman"/>
                <a:cs typeface="Times New Roman"/>
              </a:rPr>
              <a:t>  </a:t>
            </a:r>
            <a:r>
              <a:rPr lang="sr-Cyrl-RS" sz="9600" b="1" spc="-5" dirty="0" smtClean="0">
                <a:solidFill>
                  <a:srgbClr val="00B0F0"/>
                </a:solidFill>
                <a:latin typeface="Times New Roman"/>
                <a:cs typeface="Times New Roman"/>
              </a:rPr>
              <a:t>Б</a:t>
            </a:r>
            <a:r>
              <a:rPr lang="sr-Cyrl-RS" sz="96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lang="sr-Cyrl-RS" sz="9600" b="1" spc="-5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sr-Cyrl-RS" sz="9600" b="1" spc="-5" dirty="0" smtClean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и</a:t>
            </a:r>
            <a:r>
              <a:rPr lang="sr-Cyrl-RS" sz="9600" b="1" spc="-5" dirty="0" smtClean="0">
                <a:latin typeface="Times New Roman"/>
                <a:cs typeface="Times New Roman"/>
              </a:rPr>
              <a:t>ч</a:t>
            </a:r>
            <a:r>
              <a:rPr lang="sr-Cyrl-RS" sz="9600" b="1" spc="-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к</a:t>
            </a:r>
            <a:r>
              <a:rPr lang="sr-Cyrl-RS" sz="9600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и</a:t>
            </a:r>
            <a:r>
              <a:rPr lang="sr-Cyrl-RS" sz="9600" b="1" spc="-5" dirty="0" smtClean="0">
                <a:solidFill>
                  <a:srgbClr val="CCFF33"/>
                </a:solidFill>
                <a:latin typeface="Times New Roman"/>
                <a:cs typeface="Times New Roman"/>
              </a:rPr>
              <a:t> </a:t>
            </a:r>
            <a:r>
              <a:rPr sz="9600" b="1" spc="-5" dirty="0" smtClean="0">
                <a:solidFill>
                  <a:srgbClr val="00B0F0"/>
                </a:solidFill>
                <a:latin typeface="Times New Roman"/>
                <a:cs typeface="Times New Roman"/>
              </a:rPr>
              <a:t>!</a:t>
            </a:r>
            <a:endParaRPr sz="9600" dirty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3454" y="5944361"/>
            <a:ext cx="8394700" cy="646430"/>
          </a:xfrm>
          <a:prstGeom prst="rect">
            <a:avLst/>
          </a:prstGeom>
          <a:ln w="25907">
            <a:solidFill>
              <a:srgbClr val="C0504D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966595" marR="266065" indent="-1693545">
              <a:lnSpc>
                <a:spcPct val="100000"/>
              </a:lnSpc>
              <a:spcBef>
                <a:spcPts val="300"/>
              </a:spcBef>
            </a:pPr>
            <a:r>
              <a:rPr sz="1800" spc="-15" dirty="0">
                <a:latin typeface="Times New Roman"/>
                <a:cs typeface="Times New Roman"/>
              </a:rPr>
              <a:t>Сењачка </a:t>
            </a:r>
            <a:r>
              <a:rPr sz="1800" dirty="0">
                <a:latin typeface="Times New Roman"/>
                <a:cs typeface="Times New Roman"/>
              </a:rPr>
              <a:t>бр. 31, </a:t>
            </a:r>
            <a:r>
              <a:rPr sz="1800" spc="-15" dirty="0">
                <a:latin typeface="Times New Roman"/>
                <a:cs typeface="Times New Roman"/>
              </a:rPr>
              <a:t>11000 </a:t>
            </a:r>
            <a:r>
              <a:rPr sz="1800" spc="-5" dirty="0">
                <a:latin typeface="Times New Roman"/>
                <a:cs typeface="Times New Roman"/>
              </a:rPr>
              <a:t>Београд, </a:t>
            </a:r>
            <a:r>
              <a:rPr sz="1800" dirty="0">
                <a:latin typeface="Times New Roman"/>
                <a:cs typeface="Times New Roman"/>
              </a:rPr>
              <a:t>телефон: </a:t>
            </a:r>
            <a:r>
              <a:rPr sz="1800" spc="-25" dirty="0">
                <a:latin typeface="Times New Roman"/>
                <a:cs typeface="Times New Roman"/>
              </a:rPr>
              <a:t>011 </a:t>
            </a:r>
            <a:r>
              <a:rPr sz="1800" dirty="0">
                <a:latin typeface="Times New Roman"/>
                <a:cs typeface="Times New Roman"/>
              </a:rPr>
              <a:t>/ 3692 - 672, </a:t>
            </a:r>
            <a:r>
              <a:rPr sz="1800" spc="-25" dirty="0">
                <a:latin typeface="Times New Roman"/>
                <a:cs typeface="Times New Roman"/>
              </a:rPr>
              <a:t>011 </a:t>
            </a:r>
            <a:r>
              <a:rPr sz="1800" dirty="0">
                <a:latin typeface="Times New Roman"/>
                <a:cs typeface="Times New Roman"/>
              </a:rPr>
              <a:t>/ 3692 -733, </a:t>
            </a:r>
            <a:r>
              <a:rPr sz="1800" spc="-5" dirty="0">
                <a:latin typeface="Times New Roman"/>
                <a:cs typeface="Times New Roman"/>
              </a:rPr>
              <a:t>Е-маil: 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skola@binicki.edu.rs</a:t>
            </a:r>
            <a:r>
              <a:rPr sz="1800" dirty="0">
                <a:solidFill>
                  <a:srgbClr val="0000FF"/>
                </a:solidFill>
                <a:latin typeface="Times New Roman"/>
                <a:cs typeface="Times New Roman"/>
                <a:hlinkClick r:id="rId15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5" dirty="0">
                <a:latin typeface="Times New Roman"/>
                <a:cs typeface="Times New Roman"/>
              </a:rPr>
              <a:t>сајт: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6"/>
              </a:rPr>
              <a:t>http://binicki.edu.rs/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912" y="1575350"/>
            <a:ext cx="644651" cy="629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9"/>
          <p:cNvSpPr txBox="1">
            <a:spLocks/>
          </p:cNvSpPr>
          <p:nvPr/>
        </p:nvSpPr>
        <p:spPr>
          <a:xfrm>
            <a:off x="2324294" y="642443"/>
            <a:ext cx="662589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2700" algn="r">
              <a:spcBef>
                <a:spcPts val="95"/>
              </a:spcBef>
            </a:pPr>
            <a:r>
              <a:rPr lang="sr-Cyrl-RS" sz="2400" kern="0" spc="-15" dirty="0" smtClean="0">
                <a:solidFill>
                  <a:srgbClr val="002060"/>
                </a:solidFill>
              </a:rPr>
              <a:t>Упис у основну музичку школу!</a:t>
            </a:r>
            <a:endParaRPr lang="sr-Cyrl-RS" sz="2400" kern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54135" y="5995875"/>
            <a:ext cx="426720" cy="594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5" name="object 5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163" y="1591055"/>
            <a:ext cx="423672" cy="11450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9683" y="591312"/>
            <a:ext cx="423672" cy="4983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53043" y="1674876"/>
            <a:ext cx="302849" cy="3703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94865" y="628057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3497" y="4562855"/>
            <a:ext cx="437029" cy="4953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97746" y="4709159"/>
            <a:ext cx="435684" cy="4937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02044" y="579056"/>
            <a:ext cx="8868410" cy="6228715"/>
            <a:chOff x="102044" y="579056"/>
            <a:chExt cx="8868410" cy="6228715"/>
          </a:xfrm>
        </p:grpSpPr>
        <p:sp>
          <p:nvSpPr>
            <p:cNvPr id="15" name="object 15"/>
            <p:cNvSpPr/>
            <p:nvPr/>
          </p:nvSpPr>
          <p:spPr>
            <a:xfrm>
              <a:off x="7562494" y="5298301"/>
              <a:ext cx="343814" cy="48159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735824" y="2229611"/>
              <a:ext cx="1234440" cy="436473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5061" y="592074"/>
              <a:ext cx="8011795" cy="6202680"/>
            </a:xfrm>
            <a:custGeom>
              <a:avLst/>
              <a:gdLst/>
              <a:ahLst/>
              <a:cxnLst/>
              <a:rect l="l" t="t" r="r" b="b"/>
              <a:pathLst>
                <a:path w="8011795" h="6202680">
                  <a:moveTo>
                    <a:pt x="8011668" y="0"/>
                  </a:moveTo>
                  <a:lnTo>
                    <a:pt x="0" y="0"/>
                  </a:lnTo>
                  <a:lnTo>
                    <a:pt x="0" y="6202680"/>
                  </a:lnTo>
                  <a:lnTo>
                    <a:pt x="8011668" y="6202680"/>
                  </a:lnTo>
                  <a:lnTo>
                    <a:pt x="8011668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5061" y="592074"/>
              <a:ext cx="8011795" cy="6202680"/>
            </a:xfrm>
            <a:custGeom>
              <a:avLst/>
              <a:gdLst/>
              <a:ahLst/>
              <a:cxnLst/>
              <a:rect l="l" t="t" r="r" b="b"/>
              <a:pathLst>
                <a:path w="8011795" h="6202680">
                  <a:moveTo>
                    <a:pt x="0" y="6202680"/>
                  </a:moveTo>
                  <a:lnTo>
                    <a:pt x="8011668" y="6202680"/>
                  </a:lnTo>
                  <a:lnTo>
                    <a:pt x="8011668" y="0"/>
                  </a:lnTo>
                  <a:lnTo>
                    <a:pt x="0" y="0"/>
                  </a:lnTo>
                  <a:lnTo>
                    <a:pt x="0" y="6202680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>
                <a:solidFill>
                  <a:srgbClr val="000000"/>
                </a:solidFill>
              </a:rPr>
              <a:t>С</a:t>
            </a:r>
            <a:r>
              <a:rPr spc="-60" dirty="0">
                <a:solidFill>
                  <a:srgbClr val="00AF50"/>
                </a:solidFill>
              </a:rPr>
              <a:t>О</a:t>
            </a:r>
            <a:r>
              <a:rPr spc="-60" dirty="0"/>
              <a:t>Л</a:t>
            </a:r>
            <a:r>
              <a:rPr spc="-60" dirty="0">
                <a:solidFill>
                  <a:srgbClr val="17375E"/>
                </a:solidFill>
              </a:rPr>
              <a:t>О</a:t>
            </a:r>
            <a:r>
              <a:rPr spc="-45" dirty="0">
                <a:solidFill>
                  <a:srgbClr val="17375E"/>
                </a:solidFill>
              </a:rPr>
              <a:t> </a:t>
            </a:r>
            <a:r>
              <a:rPr spc="-50" dirty="0"/>
              <a:t>П</a:t>
            </a:r>
            <a:r>
              <a:rPr spc="-50" dirty="0">
                <a:solidFill>
                  <a:srgbClr val="94B3D6"/>
                </a:solidFill>
              </a:rPr>
              <a:t>Е</a:t>
            </a:r>
            <a:r>
              <a:rPr spc="-50" dirty="0">
                <a:solidFill>
                  <a:srgbClr val="00AFEF"/>
                </a:solidFill>
              </a:rPr>
              <a:t>В</a:t>
            </a:r>
            <a:r>
              <a:rPr spc="-50" dirty="0">
                <a:solidFill>
                  <a:srgbClr val="E36C09"/>
                </a:solidFill>
              </a:rPr>
              <a:t>А</a:t>
            </a:r>
            <a:r>
              <a:rPr spc="-50" dirty="0">
                <a:solidFill>
                  <a:srgbClr val="938953"/>
                </a:solidFill>
              </a:rPr>
              <a:t>Њ</a:t>
            </a:r>
            <a:r>
              <a:rPr spc="-50" dirty="0">
                <a:solidFill>
                  <a:srgbClr val="5F497A"/>
                </a:solidFill>
              </a:rPr>
              <a:t>Е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93649" y="1127252"/>
            <a:ext cx="783844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533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dirty="0">
                <a:latin typeface="Times New Roman"/>
                <a:cs typeface="Times New Roman"/>
              </a:rPr>
              <a:t>настави </a:t>
            </a:r>
            <a:r>
              <a:rPr sz="1800" spc="-10" dirty="0">
                <a:latin typeface="Times New Roman"/>
                <a:cs typeface="Times New Roman"/>
              </a:rPr>
              <a:t>соло </a:t>
            </a:r>
            <a:r>
              <a:rPr sz="1800" spc="-5" dirty="0">
                <a:latin typeface="Times New Roman"/>
                <a:cs typeface="Times New Roman"/>
              </a:rPr>
              <a:t>певања, </a:t>
            </a:r>
            <a:r>
              <a:rPr sz="1800" spc="10" dirty="0">
                <a:latin typeface="Times New Roman"/>
                <a:cs typeface="Times New Roman"/>
              </a:rPr>
              <a:t>са </a:t>
            </a:r>
            <a:r>
              <a:rPr sz="1800" spc="-5" dirty="0">
                <a:latin typeface="Times New Roman"/>
                <a:cs typeface="Times New Roman"/>
              </a:rPr>
              <a:t>ученицима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dirty="0">
                <a:latin typeface="Times New Roman"/>
                <a:cs typeface="Times New Roman"/>
              </a:rPr>
              <a:t>ради </a:t>
            </a:r>
            <a:r>
              <a:rPr sz="1800" spc="-5" dirty="0">
                <a:latin typeface="Times New Roman"/>
                <a:cs typeface="Times New Roman"/>
              </a:rPr>
              <a:t>на савладавању правилне  вокалне </a:t>
            </a:r>
            <a:r>
              <a:rPr sz="1800" spc="-10" dirty="0">
                <a:latin typeface="Times New Roman"/>
                <a:cs typeface="Times New Roman"/>
              </a:rPr>
              <a:t>технике, </a:t>
            </a:r>
            <a:r>
              <a:rPr sz="1800" spc="-5" dirty="0">
                <a:latin typeface="Times New Roman"/>
                <a:cs typeface="Times New Roman"/>
              </a:rPr>
              <a:t>правилног </a:t>
            </a:r>
            <a:r>
              <a:rPr sz="1800" dirty="0">
                <a:latin typeface="Times New Roman"/>
                <a:cs typeface="Times New Roman"/>
              </a:rPr>
              <a:t>дисања </a:t>
            </a:r>
            <a:r>
              <a:rPr sz="1800" spc="-10" dirty="0">
                <a:latin typeface="Times New Roman"/>
                <a:cs typeface="Times New Roman"/>
              </a:rPr>
              <a:t>као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правилног </a:t>
            </a:r>
            <a:r>
              <a:rPr sz="1800" dirty="0">
                <a:latin typeface="Times New Roman"/>
                <a:cs typeface="Times New Roman"/>
              </a:rPr>
              <a:t>става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тела.</a:t>
            </a:r>
            <a:endParaRPr sz="1800">
              <a:latin typeface="Times New Roman"/>
              <a:cs typeface="Times New Roman"/>
            </a:endParaRPr>
          </a:p>
          <a:p>
            <a:pPr marL="12700" marR="575310" algn="just">
              <a:lnSpc>
                <a:spcPct val="100000"/>
              </a:lnSpc>
            </a:pPr>
            <a:r>
              <a:rPr sz="1800" spc="-30" dirty="0">
                <a:latin typeface="Times New Roman"/>
                <a:cs typeface="Times New Roman"/>
              </a:rPr>
              <a:t>Усвајањем </a:t>
            </a:r>
            <a:r>
              <a:rPr sz="1800" dirty="0">
                <a:latin typeface="Times New Roman"/>
                <a:cs typeface="Times New Roman"/>
              </a:rPr>
              <a:t>ових </a:t>
            </a:r>
            <a:r>
              <a:rPr sz="1800" spc="-10" dirty="0">
                <a:latin typeface="Times New Roman"/>
                <a:cs typeface="Times New Roman"/>
              </a:rPr>
              <a:t>техника, </a:t>
            </a:r>
            <a:r>
              <a:rPr sz="1800" dirty="0">
                <a:latin typeface="Times New Roman"/>
                <a:cs typeface="Times New Roman"/>
              </a:rPr>
              <a:t>ученици </a:t>
            </a:r>
            <a:r>
              <a:rPr sz="1800" spc="-5" dirty="0">
                <a:latin typeface="Times New Roman"/>
                <a:cs typeface="Times New Roman"/>
              </a:rPr>
              <a:t>стичу знања </a:t>
            </a:r>
            <a:r>
              <a:rPr sz="1800" spc="-25" dirty="0">
                <a:latin typeface="Times New Roman"/>
                <a:cs typeface="Times New Roman"/>
              </a:rPr>
              <a:t>која </a:t>
            </a:r>
            <a:r>
              <a:rPr sz="1800" dirty="0">
                <a:latin typeface="Times New Roman"/>
                <a:cs typeface="Times New Roman"/>
              </a:rPr>
              <a:t>ће </a:t>
            </a:r>
            <a:r>
              <a:rPr sz="1800" spc="-10" dirty="0">
                <a:latin typeface="Times New Roman"/>
                <a:cs typeface="Times New Roman"/>
              </a:rPr>
              <a:t>примењивати </a:t>
            </a:r>
            <a:r>
              <a:rPr sz="1800" spc="-35" dirty="0">
                <a:latin typeface="Times New Roman"/>
                <a:cs typeface="Times New Roman"/>
              </a:rPr>
              <a:t>током  </a:t>
            </a:r>
            <a:r>
              <a:rPr sz="1800" spc="-5" dirty="0">
                <a:latin typeface="Times New Roman"/>
                <a:cs typeface="Times New Roman"/>
              </a:rPr>
              <a:t>целог живота, неовисно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spc="-5" dirty="0">
                <a:latin typeface="Times New Roman"/>
                <a:cs typeface="Times New Roman"/>
              </a:rPr>
              <a:t>тога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5" dirty="0">
                <a:latin typeface="Times New Roman"/>
                <a:cs typeface="Times New Roman"/>
              </a:rPr>
              <a:t>ли </a:t>
            </a:r>
            <a:r>
              <a:rPr sz="1800" dirty="0">
                <a:latin typeface="Times New Roman"/>
                <a:cs typeface="Times New Roman"/>
              </a:rPr>
              <a:t>ће баш </a:t>
            </a:r>
            <a:r>
              <a:rPr sz="1800" spc="-10" dirty="0">
                <a:latin typeface="Times New Roman"/>
                <a:cs typeface="Times New Roman"/>
              </a:rPr>
              <a:t>певање </a:t>
            </a:r>
            <a:r>
              <a:rPr sz="1800" spc="-5" dirty="0">
                <a:latin typeface="Times New Roman"/>
                <a:cs typeface="Times New Roman"/>
              </a:rPr>
              <a:t>бити </a:t>
            </a:r>
            <a:r>
              <a:rPr sz="1800" spc="-20" dirty="0">
                <a:latin typeface="Times New Roman"/>
                <a:cs typeface="Times New Roman"/>
              </a:rPr>
              <a:t>њихов </a:t>
            </a:r>
            <a:r>
              <a:rPr sz="1800" spc="-5" dirty="0">
                <a:latin typeface="Times New Roman"/>
                <a:cs typeface="Times New Roman"/>
              </a:rPr>
              <a:t>животни  </a:t>
            </a:r>
            <a:r>
              <a:rPr sz="1800" spc="-10" dirty="0">
                <a:latin typeface="Times New Roman"/>
                <a:cs typeface="Times New Roman"/>
              </a:rPr>
              <a:t>позив.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Овладавањем </a:t>
            </a:r>
            <a:r>
              <a:rPr sz="1800" dirty="0">
                <a:latin typeface="Times New Roman"/>
                <a:cs typeface="Times New Roman"/>
              </a:rPr>
              <a:t>овим </a:t>
            </a:r>
            <a:r>
              <a:rPr sz="1800" spc="-10" dirty="0">
                <a:latin typeface="Times New Roman"/>
                <a:cs typeface="Times New Roman"/>
              </a:rPr>
              <a:t>техникама, </a:t>
            </a:r>
            <a:r>
              <a:rPr sz="1800" dirty="0">
                <a:latin typeface="Times New Roman"/>
                <a:cs typeface="Times New Roman"/>
              </a:rPr>
              <a:t>ученици </a:t>
            </a:r>
            <a:r>
              <a:rPr sz="1800" spc="-15" dirty="0">
                <a:latin typeface="Times New Roman"/>
                <a:cs typeface="Times New Roman"/>
              </a:rPr>
              <a:t>почињу </a:t>
            </a:r>
            <a:r>
              <a:rPr sz="1800" spc="-5" dirty="0">
                <a:latin typeface="Times New Roman"/>
                <a:cs typeface="Times New Roman"/>
              </a:rPr>
              <a:t>правилно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15" dirty="0">
                <a:latin typeface="Times New Roman"/>
                <a:cs typeface="Times New Roman"/>
              </a:rPr>
              <a:t>користе </a:t>
            </a:r>
            <a:r>
              <a:rPr sz="1800" spc="-5" dirty="0">
                <a:latin typeface="Times New Roman"/>
                <a:cs typeface="Times New Roman"/>
              </a:rPr>
              <a:t>свој  </a:t>
            </a:r>
            <a:r>
              <a:rPr sz="1800" spc="-15" dirty="0">
                <a:latin typeface="Times New Roman"/>
                <a:cs typeface="Times New Roman"/>
              </a:rPr>
              <a:t>гласовни </a:t>
            </a:r>
            <a:r>
              <a:rPr sz="1800" spc="-30" dirty="0">
                <a:latin typeface="Times New Roman"/>
                <a:cs typeface="Times New Roman"/>
              </a:rPr>
              <a:t>апарат. </a:t>
            </a:r>
            <a:r>
              <a:rPr sz="1800" spc="-65" dirty="0">
                <a:latin typeface="Times New Roman"/>
                <a:cs typeface="Times New Roman"/>
              </a:rPr>
              <a:t>То </a:t>
            </a:r>
            <a:r>
              <a:rPr sz="1800" spc="-5" dirty="0">
                <a:latin typeface="Times New Roman"/>
                <a:cs typeface="Times New Roman"/>
              </a:rPr>
              <a:t>им, </a:t>
            </a:r>
            <a:r>
              <a:rPr sz="1800" spc="-10" dirty="0">
                <a:latin typeface="Times New Roman"/>
                <a:cs typeface="Times New Roman"/>
              </a:rPr>
              <a:t>између </a:t>
            </a:r>
            <a:r>
              <a:rPr sz="1800" spc="-15" dirty="0">
                <a:latin typeface="Times New Roman"/>
                <a:cs typeface="Times New Roman"/>
              </a:rPr>
              <a:t>осталог, </a:t>
            </a:r>
            <a:r>
              <a:rPr sz="1800" spc="-5" dirty="0">
                <a:latin typeface="Times New Roman"/>
                <a:cs typeface="Times New Roman"/>
              </a:rPr>
              <a:t>омогућава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10" dirty="0">
                <a:latin typeface="Times New Roman"/>
                <a:cs typeface="Times New Roman"/>
              </a:rPr>
              <a:t>говоре </a:t>
            </a:r>
            <a:r>
              <a:rPr sz="1800" spc="-5" dirty="0">
                <a:latin typeface="Times New Roman"/>
                <a:cs typeface="Times New Roman"/>
              </a:rPr>
              <a:t>или певају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дужем  </a:t>
            </a:r>
            <a:r>
              <a:rPr sz="1800" spc="-15" dirty="0">
                <a:latin typeface="Times New Roman"/>
                <a:cs typeface="Times New Roman"/>
              </a:rPr>
              <a:t>временском </a:t>
            </a:r>
            <a:r>
              <a:rPr sz="1800" spc="-5" dirty="0">
                <a:latin typeface="Times New Roman"/>
                <a:cs typeface="Times New Roman"/>
              </a:rPr>
              <a:t>интервалу без </a:t>
            </a:r>
            <a:r>
              <a:rPr sz="1800" dirty="0">
                <a:latin typeface="Times New Roman"/>
                <a:cs typeface="Times New Roman"/>
              </a:rPr>
              <a:t>замора, али и </a:t>
            </a:r>
            <a:r>
              <a:rPr sz="1800" spc="-10" dirty="0">
                <a:latin typeface="Times New Roman"/>
                <a:cs typeface="Times New Roman"/>
              </a:rPr>
              <a:t>то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15" dirty="0">
                <a:latin typeface="Times New Roman"/>
                <a:cs typeface="Times New Roman"/>
              </a:rPr>
              <a:t>почињу </a:t>
            </a:r>
            <a:r>
              <a:rPr sz="1800" spc="10" dirty="0">
                <a:latin typeface="Times New Roman"/>
                <a:cs typeface="Times New Roman"/>
              </a:rPr>
              <a:t>са </a:t>
            </a:r>
            <a:r>
              <a:rPr sz="1800" spc="-20" dirty="0">
                <a:latin typeface="Times New Roman"/>
                <a:cs typeface="Times New Roman"/>
              </a:rPr>
              <a:t>успехом </a:t>
            </a:r>
            <a:r>
              <a:rPr sz="1800" dirty="0">
                <a:latin typeface="Times New Roman"/>
                <a:cs typeface="Times New Roman"/>
              </a:rPr>
              <a:t>да  </a:t>
            </a:r>
            <a:r>
              <a:rPr sz="1800" spc="-5" dirty="0">
                <a:latin typeface="Times New Roman"/>
                <a:cs typeface="Times New Roman"/>
              </a:rPr>
              <a:t>превазилазе </a:t>
            </a:r>
            <a:r>
              <a:rPr sz="1800" dirty="0">
                <a:latin typeface="Times New Roman"/>
                <a:cs typeface="Times New Roman"/>
              </a:rPr>
              <a:t>трему </a:t>
            </a:r>
            <a:r>
              <a:rPr sz="1800" spc="-10" dirty="0">
                <a:latin typeface="Times New Roman"/>
                <a:cs typeface="Times New Roman"/>
              </a:rPr>
              <a:t>као </a:t>
            </a:r>
            <a:r>
              <a:rPr sz="1800" spc="-5" dirty="0">
                <a:latin typeface="Times New Roman"/>
                <a:cs typeface="Times New Roman"/>
              </a:rPr>
              <a:t>један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spc="-15" dirty="0">
                <a:latin typeface="Times New Roman"/>
                <a:cs typeface="Times New Roman"/>
              </a:rPr>
              <a:t>проблема </a:t>
            </a:r>
            <a:r>
              <a:rPr sz="1800" spc="10" dirty="0">
                <a:latin typeface="Times New Roman"/>
                <a:cs typeface="Times New Roman"/>
              </a:rPr>
              <a:t>са </a:t>
            </a:r>
            <a:r>
              <a:rPr sz="1800" spc="-20" dirty="0">
                <a:latin typeface="Times New Roman"/>
                <a:cs typeface="Times New Roman"/>
              </a:rPr>
              <a:t>којим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10" dirty="0">
                <a:latin typeface="Times New Roman"/>
                <a:cs typeface="Times New Roman"/>
              </a:rPr>
              <a:t>много </a:t>
            </a:r>
            <a:r>
              <a:rPr sz="1800" spc="-25" dirty="0">
                <a:latin typeface="Times New Roman"/>
                <a:cs typeface="Times New Roman"/>
              </a:rPr>
              <a:t>људи </a:t>
            </a:r>
            <a:r>
              <a:rPr sz="1800" spc="-20" dirty="0">
                <a:latin typeface="Times New Roman"/>
                <a:cs typeface="Times New Roman"/>
              </a:rPr>
              <a:t>суочава. </a:t>
            </a:r>
            <a:r>
              <a:rPr sz="1800" spc="-5" dirty="0">
                <a:latin typeface="Times New Roman"/>
                <a:cs typeface="Times New Roman"/>
              </a:rPr>
              <a:t>Све  заједно, </a:t>
            </a:r>
            <a:r>
              <a:rPr sz="1800" spc="-10" dirty="0">
                <a:latin typeface="Times New Roman"/>
                <a:cs typeface="Times New Roman"/>
              </a:rPr>
              <a:t>то </a:t>
            </a:r>
            <a:r>
              <a:rPr sz="1800" spc="-15" dirty="0">
                <a:latin typeface="Times New Roman"/>
                <a:cs typeface="Times New Roman"/>
              </a:rPr>
              <a:t>доводи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15" dirty="0">
                <a:latin typeface="Times New Roman"/>
                <a:cs typeface="Times New Roman"/>
              </a:rPr>
              <a:t>јачања њиховог </a:t>
            </a:r>
            <a:r>
              <a:rPr sz="1800" spc="-5" dirty="0">
                <a:latin typeface="Times New Roman"/>
                <a:cs typeface="Times New Roman"/>
              </a:rPr>
              <a:t>самопоуздања. </a:t>
            </a:r>
            <a:r>
              <a:rPr sz="1800" spc="-65" dirty="0">
                <a:latin typeface="Times New Roman"/>
                <a:cs typeface="Times New Roman"/>
              </a:rPr>
              <a:t>То </a:t>
            </a:r>
            <a:r>
              <a:rPr sz="1800" spc="-5" dirty="0">
                <a:latin typeface="Times New Roman"/>
                <a:cs typeface="Times New Roman"/>
              </a:rPr>
              <a:t>им касније </a:t>
            </a:r>
            <a:r>
              <a:rPr sz="1800" spc="-15" dirty="0">
                <a:latin typeface="Times New Roman"/>
                <a:cs typeface="Times New Roman"/>
              </a:rPr>
              <a:t>помаже 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-5" dirty="0">
                <a:latin typeface="Times New Roman"/>
                <a:cs typeface="Times New Roman"/>
              </a:rPr>
              <a:t>многим животним ситуацијама,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15" dirty="0">
                <a:latin typeface="Times New Roman"/>
                <a:cs typeface="Times New Roman"/>
              </a:rPr>
              <a:t>нарочито </a:t>
            </a:r>
            <a:r>
              <a:rPr sz="1800" dirty="0">
                <a:latin typeface="Times New Roman"/>
                <a:cs typeface="Times New Roman"/>
              </a:rPr>
              <a:t>у пословима </a:t>
            </a:r>
            <a:r>
              <a:rPr sz="1800" spc="-25" dirty="0">
                <a:latin typeface="Times New Roman"/>
                <a:cs typeface="Times New Roman"/>
              </a:rPr>
              <a:t>који </a:t>
            </a:r>
            <a:r>
              <a:rPr sz="1800" spc="-10" dirty="0">
                <a:latin typeface="Times New Roman"/>
                <a:cs typeface="Times New Roman"/>
              </a:rPr>
              <a:t>захтевају </a:t>
            </a:r>
            <a:r>
              <a:rPr sz="1800" spc="-5" dirty="0">
                <a:latin typeface="Times New Roman"/>
                <a:cs typeface="Times New Roman"/>
              </a:rPr>
              <a:t>било  </a:t>
            </a:r>
            <a:r>
              <a:rPr sz="1800" spc="-25" dirty="0">
                <a:latin typeface="Times New Roman"/>
                <a:cs typeface="Times New Roman"/>
              </a:rPr>
              <a:t>који </a:t>
            </a:r>
            <a:r>
              <a:rPr sz="1800" spc="-15" dirty="0">
                <a:latin typeface="Times New Roman"/>
                <a:cs typeface="Times New Roman"/>
              </a:rPr>
              <a:t>облик </a:t>
            </a:r>
            <a:r>
              <a:rPr sz="1800" spc="-5" dirty="0">
                <a:latin typeface="Times New Roman"/>
                <a:cs typeface="Times New Roman"/>
              </a:rPr>
              <a:t>јавног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наступа.</a:t>
            </a:r>
            <a:endParaRPr sz="1800">
              <a:latin typeface="Times New Roman"/>
              <a:cs typeface="Times New Roman"/>
            </a:endParaRPr>
          </a:p>
          <a:p>
            <a:pPr marL="12700" marR="413194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5" dirty="0">
                <a:latin typeface="Times New Roman"/>
                <a:cs typeface="Times New Roman"/>
              </a:rPr>
              <a:t>све </a:t>
            </a:r>
            <a:r>
              <a:rPr sz="1800" spc="-10" dirty="0">
                <a:latin typeface="Times New Roman"/>
                <a:cs typeface="Times New Roman"/>
              </a:rPr>
              <a:t>то </a:t>
            </a:r>
            <a:r>
              <a:rPr sz="1800" dirty="0">
                <a:latin typeface="Times New Roman"/>
                <a:cs typeface="Times New Roman"/>
              </a:rPr>
              <a:t>кроз </a:t>
            </a:r>
            <a:r>
              <a:rPr sz="1800" spc="-10" dirty="0">
                <a:latin typeface="Times New Roman"/>
                <a:cs typeface="Times New Roman"/>
              </a:rPr>
              <a:t>уметност, </a:t>
            </a:r>
            <a:r>
              <a:rPr sz="1800" dirty="0">
                <a:latin typeface="Times New Roman"/>
                <a:cs typeface="Times New Roman"/>
              </a:rPr>
              <a:t>кроз музику!  </a:t>
            </a:r>
            <a:r>
              <a:rPr sz="1800" spc="5" dirty="0">
                <a:latin typeface="Times New Roman"/>
                <a:cs typeface="Times New Roman"/>
              </a:rPr>
              <a:t>Послушај </a:t>
            </a:r>
            <a:r>
              <a:rPr sz="1800" spc="-30" dirty="0">
                <a:latin typeface="Times New Roman"/>
                <a:cs typeface="Times New Roman"/>
              </a:rPr>
              <a:t>како </a:t>
            </a:r>
            <a:r>
              <a:rPr sz="1800" spc="-10" dirty="0">
                <a:latin typeface="Times New Roman"/>
                <a:cs typeface="Times New Roman"/>
              </a:rPr>
              <a:t>то </a:t>
            </a:r>
            <a:r>
              <a:rPr sz="1800" spc="-15" dirty="0">
                <a:latin typeface="Times New Roman"/>
                <a:cs typeface="Times New Roman"/>
              </a:rPr>
              <a:t>звучи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стварности:</a:t>
            </a:r>
            <a:endParaRPr sz="1800">
              <a:latin typeface="Times New Roman"/>
              <a:cs typeface="Times New Roman"/>
            </a:endParaRPr>
          </a:p>
          <a:p>
            <a:pPr marL="12700" marR="312991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Aida </a:t>
            </a:r>
            <a:r>
              <a:rPr sz="1800" dirty="0">
                <a:latin typeface="Times New Roman"/>
                <a:cs typeface="Times New Roman"/>
              </a:rPr>
              <a:t>Garifullina </a:t>
            </a:r>
            <a:r>
              <a:rPr sz="1800" spc="-5" dirty="0">
                <a:latin typeface="Times New Roman"/>
                <a:cs typeface="Times New Roman"/>
              </a:rPr>
              <a:t>- </a:t>
            </a:r>
            <a:r>
              <a:rPr sz="1800" spc="-50" dirty="0">
                <a:latin typeface="Times New Roman"/>
                <a:cs typeface="Times New Roman"/>
              </a:rPr>
              <a:t>Ave </a:t>
            </a:r>
            <a:r>
              <a:rPr sz="1800" dirty="0">
                <a:latin typeface="Times New Roman"/>
                <a:cs typeface="Times New Roman"/>
              </a:rPr>
              <a:t>Maria (Schubert)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3"/>
              </a:rPr>
              <a:t>https://www.youtube.com/watch?v=ja5hQH9USIU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45" dirty="0">
                <a:latin typeface="Times New Roman"/>
                <a:cs typeface="Times New Roman"/>
              </a:rPr>
              <a:t>Verdi </a:t>
            </a:r>
            <a:r>
              <a:rPr sz="1800" dirty="0">
                <a:latin typeface="Times New Roman"/>
                <a:cs typeface="Times New Roman"/>
              </a:rPr>
              <a:t>- La </a:t>
            </a:r>
            <a:r>
              <a:rPr sz="1800" spc="-10" dirty="0">
                <a:latin typeface="Times New Roman"/>
                <a:cs typeface="Times New Roman"/>
              </a:rPr>
              <a:t>Traviata </a:t>
            </a:r>
            <a:r>
              <a:rPr sz="1800" spc="-5" dirty="0">
                <a:latin typeface="Times New Roman"/>
                <a:cs typeface="Times New Roman"/>
              </a:rPr>
              <a:t>"Sempre </a:t>
            </a:r>
            <a:r>
              <a:rPr sz="1800" dirty="0">
                <a:latin typeface="Times New Roman"/>
                <a:cs typeface="Times New Roman"/>
              </a:rPr>
              <a:t>Libera" </a:t>
            </a:r>
            <a:r>
              <a:rPr sz="1800" spc="-5" dirty="0">
                <a:latin typeface="Times New Roman"/>
                <a:cs typeface="Times New Roman"/>
              </a:rPr>
              <a:t>(Piotr </a:t>
            </a:r>
            <a:r>
              <a:rPr sz="1800" dirty="0">
                <a:latin typeface="Times New Roman"/>
                <a:cs typeface="Times New Roman"/>
              </a:rPr>
              <a:t>Beczala, Aida Garifullina) |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Wiener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Opernball 2020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4"/>
              </a:rPr>
              <a:t>https://www.youtube.com/watch?v=1kDUNTKDo1w</a:t>
            </a:r>
            <a:endParaRPr sz="1800">
              <a:latin typeface="Times New Roman"/>
              <a:cs typeface="Times New Roman"/>
            </a:endParaRPr>
          </a:p>
          <a:p>
            <a:pPr marL="12700" marR="249554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Aida </a:t>
            </a:r>
            <a:r>
              <a:rPr sz="1800" dirty="0">
                <a:latin typeface="Times New Roman"/>
                <a:cs typeface="Times New Roman"/>
              </a:rPr>
              <a:t>Garifullina </a:t>
            </a:r>
            <a:r>
              <a:rPr sz="1800" spc="-10" dirty="0">
                <a:latin typeface="Times New Roman"/>
                <a:cs typeface="Times New Roman"/>
              </a:rPr>
              <a:t>“How </a:t>
            </a:r>
            <a:r>
              <a:rPr sz="1800" dirty="0">
                <a:latin typeface="Times New Roman"/>
                <a:cs typeface="Times New Roman"/>
              </a:rPr>
              <a:t>Beautiful it </a:t>
            </a:r>
            <a:r>
              <a:rPr sz="1800" spc="-5" dirty="0">
                <a:latin typeface="Times New Roman"/>
                <a:cs typeface="Times New Roman"/>
              </a:rPr>
              <a:t>is here” </a:t>
            </a:r>
            <a:r>
              <a:rPr sz="1800" spc="-10" dirty="0">
                <a:latin typeface="Times New Roman"/>
                <a:cs typeface="Times New Roman"/>
              </a:rPr>
              <a:t>Sergei </a:t>
            </a:r>
            <a:r>
              <a:rPr sz="1800" spc="-5" dirty="0">
                <a:latin typeface="Times New Roman"/>
                <a:cs typeface="Times New Roman"/>
              </a:rPr>
              <a:t>Rachmaninoff “Здесь </a:t>
            </a:r>
            <a:r>
              <a:rPr sz="1800" spc="-15" dirty="0">
                <a:latin typeface="Times New Roman"/>
                <a:cs typeface="Times New Roman"/>
              </a:rPr>
              <a:t>хорошо»  </a:t>
            </a:r>
            <a:r>
              <a:rPr sz="1800" spc="-5" dirty="0">
                <a:latin typeface="Times New Roman"/>
                <a:cs typeface="Times New Roman"/>
              </a:rPr>
              <a:t>С. Рахманинов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https://www.youtube.com/watch?v=UEdLikgmgJY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094732" y="1463039"/>
            <a:ext cx="3020695" cy="4599940"/>
            <a:chOff x="5094732" y="1463039"/>
            <a:chExt cx="3020695" cy="4599940"/>
          </a:xfrm>
        </p:grpSpPr>
        <p:sp>
          <p:nvSpPr>
            <p:cNvPr id="22" name="object 22"/>
            <p:cNvSpPr/>
            <p:nvPr/>
          </p:nvSpPr>
          <p:spPr>
            <a:xfrm>
              <a:off x="5094732" y="4411979"/>
              <a:ext cx="315467" cy="37033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62672" y="5692139"/>
              <a:ext cx="315468" cy="37033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01355" y="1463039"/>
              <a:ext cx="313944" cy="37033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7854" y="4984357"/>
            <a:ext cx="343814" cy="481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6" name="object 6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65589" y="4114800"/>
            <a:ext cx="437029" cy="495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69163" y="879284"/>
            <a:ext cx="5636260" cy="5366385"/>
            <a:chOff x="169163" y="879284"/>
            <a:chExt cx="5636260" cy="5366385"/>
          </a:xfrm>
        </p:grpSpPr>
        <p:sp>
          <p:nvSpPr>
            <p:cNvPr id="11" name="object 11"/>
            <p:cNvSpPr/>
            <p:nvPr/>
          </p:nvSpPr>
          <p:spPr>
            <a:xfrm>
              <a:off x="169163" y="1591055"/>
              <a:ext cx="423672" cy="11450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3265" y="892302"/>
              <a:ext cx="5568950" cy="5340350"/>
            </a:xfrm>
            <a:custGeom>
              <a:avLst/>
              <a:gdLst/>
              <a:ahLst/>
              <a:cxnLst/>
              <a:rect l="l" t="t" r="r" b="b"/>
              <a:pathLst>
                <a:path w="5568950" h="5340350">
                  <a:moveTo>
                    <a:pt x="5568696" y="0"/>
                  </a:moveTo>
                  <a:lnTo>
                    <a:pt x="0" y="0"/>
                  </a:lnTo>
                  <a:lnTo>
                    <a:pt x="0" y="5340096"/>
                  </a:lnTo>
                  <a:lnTo>
                    <a:pt x="5568696" y="5340096"/>
                  </a:lnTo>
                  <a:lnTo>
                    <a:pt x="55686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3265" y="892302"/>
              <a:ext cx="5568950" cy="5340350"/>
            </a:xfrm>
            <a:custGeom>
              <a:avLst/>
              <a:gdLst/>
              <a:ahLst/>
              <a:cxnLst/>
              <a:rect l="l" t="t" r="r" b="b"/>
              <a:pathLst>
                <a:path w="5568950" h="5340350">
                  <a:moveTo>
                    <a:pt x="0" y="5340096"/>
                  </a:moveTo>
                  <a:lnTo>
                    <a:pt x="5568696" y="5340096"/>
                  </a:lnTo>
                  <a:lnTo>
                    <a:pt x="5568696" y="0"/>
                  </a:lnTo>
                  <a:lnTo>
                    <a:pt x="0" y="0"/>
                  </a:lnTo>
                  <a:lnTo>
                    <a:pt x="0" y="534009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571371" y="1057782"/>
            <a:ext cx="17506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14" dirty="0">
                <a:solidFill>
                  <a:srgbClr val="E36C09"/>
                </a:solidFill>
              </a:rPr>
              <a:t>Ф</a:t>
            </a:r>
            <a:r>
              <a:rPr sz="3200" spc="-114" dirty="0"/>
              <a:t>Л</a:t>
            </a:r>
            <a:r>
              <a:rPr sz="3200" spc="-114" dirty="0">
                <a:solidFill>
                  <a:srgbClr val="006FC0"/>
                </a:solidFill>
              </a:rPr>
              <a:t>А</a:t>
            </a:r>
            <a:r>
              <a:rPr sz="3200" spc="-114" dirty="0">
                <a:solidFill>
                  <a:srgbClr val="00AF50"/>
                </a:solidFill>
              </a:rPr>
              <a:t>У</a:t>
            </a:r>
            <a:r>
              <a:rPr sz="3200" spc="-114" dirty="0">
                <a:solidFill>
                  <a:srgbClr val="6F2F9F"/>
                </a:solidFill>
              </a:rPr>
              <a:t>Т</a:t>
            </a:r>
            <a:r>
              <a:rPr sz="3200" spc="-114" dirty="0">
                <a:solidFill>
                  <a:srgbClr val="FF0000"/>
                </a:solidFill>
              </a:rPr>
              <a:t>А</a:t>
            </a:r>
            <a:endParaRPr sz="3200"/>
          </a:p>
        </p:txBody>
      </p:sp>
      <p:sp>
        <p:nvSpPr>
          <p:cNvPr id="15" name="object 15"/>
          <p:cNvSpPr txBox="1"/>
          <p:nvPr/>
        </p:nvSpPr>
        <p:spPr>
          <a:xfrm>
            <a:off x="301548" y="1850263"/>
            <a:ext cx="540575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Флаута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један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dirty="0">
                <a:latin typeface="Times New Roman"/>
                <a:cs typeface="Times New Roman"/>
              </a:rPr>
              <a:t>најстаријих </a:t>
            </a:r>
            <a:r>
              <a:rPr sz="1800" spc="-5" dirty="0">
                <a:latin typeface="Times New Roman"/>
                <a:cs typeface="Times New Roman"/>
              </a:rPr>
              <a:t>инструмената. Раније </a:t>
            </a:r>
            <a:r>
              <a:rPr sz="1800" spc="10" dirty="0">
                <a:latin typeface="Times New Roman"/>
                <a:cs typeface="Times New Roman"/>
              </a:rPr>
              <a:t>се  </a:t>
            </a:r>
            <a:r>
              <a:rPr sz="1800" spc="-5" dirty="0">
                <a:latin typeface="Times New Roman"/>
                <a:cs typeface="Times New Roman"/>
              </a:rPr>
              <a:t>правила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dirty="0">
                <a:latin typeface="Times New Roman"/>
                <a:cs typeface="Times New Roman"/>
              </a:rPr>
              <a:t>дрвета и </a:t>
            </a:r>
            <a:r>
              <a:rPr sz="1800" spc="-10" dirty="0">
                <a:latin typeface="Times New Roman"/>
                <a:cs typeface="Times New Roman"/>
              </a:rPr>
              <a:t>костију </a:t>
            </a:r>
            <a:r>
              <a:rPr sz="1800" spc="-5" dirty="0">
                <a:latin typeface="Times New Roman"/>
                <a:cs typeface="Times New Roman"/>
              </a:rPr>
              <a:t>животиња, </a:t>
            </a:r>
            <a:r>
              <a:rPr sz="1800" dirty="0">
                <a:latin typeface="Times New Roman"/>
                <a:cs typeface="Times New Roman"/>
              </a:rPr>
              <a:t>а данас </a:t>
            </a:r>
            <a:r>
              <a:rPr sz="1800" spc="10" dirty="0">
                <a:latin typeface="Times New Roman"/>
                <a:cs typeface="Times New Roman"/>
              </a:rPr>
              <a:t>се  </a:t>
            </a:r>
            <a:r>
              <a:rPr sz="1800" spc="-5" dirty="0">
                <a:latin typeface="Times New Roman"/>
                <a:cs typeface="Times New Roman"/>
              </a:rPr>
              <a:t>прави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spc="-5" dirty="0">
                <a:latin typeface="Times New Roman"/>
                <a:cs typeface="Times New Roman"/>
              </a:rPr>
              <a:t>најплеменитијих </a:t>
            </a:r>
            <a:r>
              <a:rPr sz="1800" spc="5" dirty="0">
                <a:latin typeface="Times New Roman"/>
                <a:cs typeface="Times New Roman"/>
              </a:rPr>
              <a:t>метала: </a:t>
            </a:r>
            <a:r>
              <a:rPr sz="1800" spc="-5" dirty="0">
                <a:latin typeface="Times New Roman"/>
                <a:cs typeface="Times New Roman"/>
              </a:rPr>
              <a:t>злата, </a:t>
            </a:r>
            <a:r>
              <a:rPr sz="1800" dirty="0">
                <a:latin typeface="Times New Roman"/>
                <a:cs typeface="Times New Roman"/>
              </a:rPr>
              <a:t>сребра и  </a:t>
            </a:r>
            <a:r>
              <a:rPr sz="1800" spc="-10" dirty="0">
                <a:latin typeface="Times New Roman"/>
                <a:cs typeface="Times New Roman"/>
              </a:rPr>
              <a:t>платине. Звук </a:t>
            </a:r>
            <a:r>
              <a:rPr sz="1800" spc="-25" dirty="0">
                <a:latin typeface="Times New Roman"/>
                <a:cs typeface="Times New Roman"/>
              </a:rPr>
              <a:t>флауте </a:t>
            </a:r>
            <a:r>
              <a:rPr sz="1800" spc="-5" dirty="0">
                <a:latin typeface="Times New Roman"/>
                <a:cs typeface="Times New Roman"/>
              </a:rPr>
              <a:t>најверније </a:t>
            </a:r>
            <a:r>
              <a:rPr sz="1800" spc="-15" dirty="0">
                <a:latin typeface="Times New Roman"/>
                <a:cs typeface="Times New Roman"/>
              </a:rPr>
              <a:t>дочарава </a:t>
            </a:r>
            <a:r>
              <a:rPr sz="1800" spc="-5" dirty="0">
                <a:latin typeface="Times New Roman"/>
                <a:cs typeface="Times New Roman"/>
              </a:rPr>
              <a:t>цвркут  птица, </a:t>
            </a:r>
            <a:r>
              <a:rPr sz="1800" dirty="0">
                <a:latin typeface="Times New Roman"/>
                <a:cs typeface="Times New Roman"/>
              </a:rPr>
              <a:t>али </a:t>
            </a:r>
            <a:r>
              <a:rPr sz="1800" spc="-20" dirty="0">
                <a:latin typeface="Times New Roman"/>
                <a:cs typeface="Times New Roman"/>
              </a:rPr>
              <a:t>може </a:t>
            </a:r>
            <a:r>
              <a:rPr sz="1800" spc="-5" dirty="0">
                <a:latin typeface="Times New Roman"/>
                <a:cs typeface="Times New Roman"/>
              </a:rPr>
              <a:t>бити </a:t>
            </a:r>
            <a:r>
              <a:rPr sz="1800" dirty="0">
                <a:latin typeface="Times New Roman"/>
                <a:cs typeface="Times New Roman"/>
              </a:rPr>
              <a:t>и попут олује. </a:t>
            </a:r>
            <a:r>
              <a:rPr sz="1800" spc="-5" dirty="0">
                <a:latin typeface="Times New Roman"/>
                <a:cs typeface="Times New Roman"/>
              </a:rPr>
              <a:t>Многи  </a:t>
            </a:r>
            <a:r>
              <a:rPr sz="1800" spc="-20" dirty="0">
                <a:latin typeface="Times New Roman"/>
                <a:cs typeface="Times New Roman"/>
              </a:rPr>
              <a:t>композитори </a:t>
            </a:r>
            <a:r>
              <a:rPr sz="1800" spc="-10" dirty="0">
                <a:latin typeface="Times New Roman"/>
                <a:cs typeface="Times New Roman"/>
              </a:rPr>
              <a:t>су </a:t>
            </a:r>
            <a:r>
              <a:rPr sz="1800" dirty="0">
                <a:latin typeface="Times New Roman"/>
                <a:cs typeface="Times New Roman"/>
              </a:rPr>
              <a:t>јој посветили </a:t>
            </a:r>
            <a:r>
              <a:rPr sz="1800" spc="-5" dirty="0">
                <a:latin typeface="Times New Roman"/>
                <a:cs typeface="Times New Roman"/>
              </a:rPr>
              <a:t>своја </a:t>
            </a:r>
            <a:r>
              <a:rPr sz="1800" dirty="0">
                <a:latin typeface="Times New Roman"/>
                <a:cs typeface="Times New Roman"/>
              </a:rPr>
              <a:t>дела, </a:t>
            </a:r>
            <a:r>
              <a:rPr sz="1800" spc="-15" dirty="0">
                <a:latin typeface="Times New Roman"/>
                <a:cs typeface="Times New Roman"/>
              </a:rPr>
              <a:t>неке </a:t>
            </a:r>
            <a:r>
              <a:rPr sz="1800" spc="-10" dirty="0">
                <a:latin typeface="Times New Roman"/>
                <a:cs typeface="Times New Roman"/>
              </a:rPr>
              <a:t>су </a:t>
            </a:r>
            <a:r>
              <a:rPr sz="1800" spc="-5" dirty="0">
                <a:latin typeface="Times New Roman"/>
                <a:cs typeface="Times New Roman"/>
              </a:rPr>
              <a:t>чак  отишле </a:t>
            </a:r>
            <a:r>
              <a:rPr sz="1800" dirty="0">
                <a:latin typeface="Times New Roman"/>
                <a:cs typeface="Times New Roman"/>
              </a:rPr>
              <a:t>и у свемир, </a:t>
            </a:r>
            <a:r>
              <a:rPr sz="1800" spc="-10" dirty="0">
                <a:latin typeface="Times New Roman"/>
                <a:cs typeface="Times New Roman"/>
              </a:rPr>
              <a:t>као </a:t>
            </a:r>
            <a:r>
              <a:rPr sz="1800" spc="-15" dirty="0">
                <a:latin typeface="Times New Roman"/>
                <a:cs typeface="Times New Roman"/>
              </a:rPr>
              <a:t>композиција </a:t>
            </a:r>
            <a:r>
              <a:rPr sz="1800" spc="-5" dirty="0">
                <a:latin typeface="Times New Roman"/>
                <a:cs typeface="Times New Roman"/>
              </a:rPr>
              <a:t>,,Бадинери”  </a:t>
            </a:r>
            <a:r>
              <a:rPr sz="1800" spc="-15" dirty="0">
                <a:latin typeface="Times New Roman"/>
                <a:cs typeface="Times New Roman"/>
              </a:rPr>
              <a:t>Јохана </a:t>
            </a:r>
            <a:r>
              <a:rPr sz="1800" dirty="0">
                <a:latin typeface="Times New Roman"/>
                <a:cs typeface="Times New Roman"/>
              </a:rPr>
              <a:t>Себастијана </a:t>
            </a:r>
            <a:r>
              <a:rPr sz="1800" spc="-10" dirty="0">
                <a:latin typeface="Times New Roman"/>
                <a:cs typeface="Times New Roman"/>
              </a:rPr>
              <a:t>Баха. </a:t>
            </a:r>
            <a:r>
              <a:rPr sz="1800" spc="-35" dirty="0">
                <a:latin typeface="Times New Roman"/>
                <a:cs typeface="Times New Roman"/>
              </a:rPr>
              <a:t>Флауту </a:t>
            </a:r>
            <a:r>
              <a:rPr sz="1800" dirty="0">
                <a:latin typeface="Times New Roman"/>
                <a:cs typeface="Times New Roman"/>
              </a:rPr>
              <a:t>сте сигурно </a:t>
            </a:r>
            <a:r>
              <a:rPr sz="1800" spc="-20" dirty="0">
                <a:latin typeface="Times New Roman"/>
                <a:cs typeface="Times New Roman"/>
              </a:rPr>
              <a:t>чули </a:t>
            </a:r>
            <a:r>
              <a:rPr sz="1800" dirty="0">
                <a:latin typeface="Times New Roman"/>
                <a:cs typeface="Times New Roman"/>
              </a:rPr>
              <a:t>и у  </a:t>
            </a:r>
            <a:r>
              <a:rPr sz="1800" spc="-5" dirty="0">
                <a:latin typeface="Times New Roman"/>
                <a:cs typeface="Times New Roman"/>
              </a:rPr>
              <a:t>многим </a:t>
            </a:r>
            <a:r>
              <a:rPr sz="1800" dirty="0">
                <a:latin typeface="Times New Roman"/>
                <a:cs typeface="Times New Roman"/>
              </a:rPr>
              <a:t>цртаним </a:t>
            </a:r>
            <a:r>
              <a:rPr sz="1800" spc="-5" dirty="0">
                <a:latin typeface="Times New Roman"/>
                <a:cs typeface="Times New Roman"/>
              </a:rPr>
              <a:t>филмовима </a:t>
            </a:r>
            <a:r>
              <a:rPr sz="1800" spc="-10" dirty="0">
                <a:latin typeface="Times New Roman"/>
                <a:cs typeface="Times New Roman"/>
              </a:rPr>
              <a:t>као што су „Морнар  </a:t>
            </a:r>
            <a:r>
              <a:rPr sz="1800" spc="-5" dirty="0">
                <a:latin typeface="Times New Roman"/>
                <a:cs typeface="Times New Roman"/>
              </a:rPr>
              <a:t>Попај” или </a:t>
            </a:r>
            <a:r>
              <a:rPr sz="1800" dirty="0">
                <a:latin typeface="Times New Roman"/>
                <a:cs typeface="Times New Roman"/>
              </a:rPr>
              <a:t>„Пинк </a:t>
            </a:r>
            <a:r>
              <a:rPr sz="1800" spc="-5" dirty="0">
                <a:latin typeface="Times New Roman"/>
                <a:cs typeface="Times New Roman"/>
              </a:rPr>
              <a:t>Пантер”. Надамо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5" dirty="0">
                <a:latin typeface="Times New Roman"/>
                <a:cs typeface="Times New Roman"/>
              </a:rPr>
              <a:t>да </a:t>
            </a:r>
            <a:r>
              <a:rPr sz="1800" dirty="0">
                <a:latin typeface="Times New Roman"/>
                <a:cs typeface="Times New Roman"/>
              </a:rPr>
              <a:t>ћеш </a:t>
            </a:r>
            <a:r>
              <a:rPr sz="1800" spc="-5" dirty="0">
                <a:latin typeface="Times New Roman"/>
                <a:cs typeface="Times New Roman"/>
              </a:rPr>
              <a:t>нам </a:t>
            </a:r>
            <a:r>
              <a:rPr sz="1800" spc="10" dirty="0">
                <a:latin typeface="Times New Roman"/>
                <a:cs typeface="Times New Roman"/>
              </a:rPr>
              <a:t>се  </a:t>
            </a:r>
            <a:r>
              <a:rPr sz="1800" spc="-5" dirty="0">
                <a:latin typeface="Times New Roman"/>
                <a:cs typeface="Times New Roman"/>
              </a:rPr>
              <a:t>придружити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открити </a:t>
            </a:r>
            <a:r>
              <a:rPr sz="1800" spc="-10" dirty="0">
                <a:latin typeface="Times New Roman"/>
                <a:cs typeface="Times New Roman"/>
              </a:rPr>
              <a:t>чудесни </a:t>
            </a:r>
            <a:r>
              <a:rPr sz="1800" dirty="0">
                <a:latin typeface="Times New Roman"/>
                <a:cs typeface="Times New Roman"/>
              </a:rPr>
              <a:t>свет </a:t>
            </a:r>
            <a:r>
              <a:rPr sz="1800" spc="-20" dirty="0">
                <a:latin typeface="Times New Roman"/>
                <a:cs typeface="Times New Roman"/>
              </a:rPr>
              <a:t>флауте. </a:t>
            </a:r>
            <a:r>
              <a:rPr sz="1800" spc="-25" dirty="0">
                <a:latin typeface="Times New Roman"/>
                <a:cs typeface="Times New Roman"/>
              </a:rPr>
              <a:t>Кликом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  линк </a:t>
            </a:r>
            <a:r>
              <a:rPr sz="1800" spc="-15" dirty="0">
                <a:latin typeface="Times New Roman"/>
                <a:cs typeface="Times New Roman"/>
              </a:rPr>
              <a:t>улазиш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0" dirty="0">
                <a:latin typeface="Times New Roman"/>
                <a:cs typeface="Times New Roman"/>
              </a:rPr>
              <a:t>чудесни </a:t>
            </a:r>
            <a:r>
              <a:rPr sz="1800" dirty="0">
                <a:latin typeface="Times New Roman"/>
                <a:cs typeface="Times New Roman"/>
              </a:rPr>
              <a:t>свет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флауте:</a:t>
            </a:r>
            <a:endParaRPr sz="1800">
              <a:latin typeface="Times New Roman"/>
              <a:cs typeface="Times New Roman"/>
            </a:endParaRPr>
          </a:p>
          <a:p>
            <a:pPr marL="12700" marR="39497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Pink </a:t>
            </a:r>
            <a:r>
              <a:rPr sz="1800" dirty="0">
                <a:latin typeface="Times New Roman"/>
                <a:cs typeface="Times New Roman"/>
              </a:rPr>
              <a:t>Panther </a:t>
            </a:r>
            <a:r>
              <a:rPr sz="1800" spc="-5" dirty="0">
                <a:latin typeface="Times New Roman"/>
                <a:cs typeface="Times New Roman"/>
              </a:rPr>
              <a:t>Theme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Flute Cover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t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ps:/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/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w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w</a:t>
            </a:r>
            <a:r>
              <a:rPr sz="1800" u="sng" spc="-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w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.</a:t>
            </a:r>
            <a:r>
              <a:rPr sz="1800" u="sng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y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outub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e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.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com/wat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c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?v</a:t>
            </a:r>
            <a:r>
              <a:rPr sz="18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=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P4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Wm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4CD</a:t>
            </a:r>
            <a:r>
              <a:rPr sz="18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A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nw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Bach: Badinerie / Karajan · Berliner </a:t>
            </a:r>
            <a:r>
              <a:rPr sz="1800" spc="-5" dirty="0">
                <a:latin typeface="Times New Roman"/>
                <a:cs typeface="Times New Roman"/>
              </a:rPr>
              <a:t>Philharmoniker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https://www.youtube.com/watch?v=9aFUuHIdV1o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31635" y="4520184"/>
            <a:ext cx="402903" cy="4983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93252" y="536448"/>
            <a:ext cx="602538" cy="5334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0279" y="3084758"/>
            <a:ext cx="665524" cy="88678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03937" y="1713145"/>
            <a:ext cx="555773" cy="624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7158938" y="848867"/>
            <a:ext cx="982980" cy="5290185"/>
            <a:chOff x="7158938" y="848867"/>
            <a:chExt cx="982980" cy="5290185"/>
          </a:xfrm>
        </p:grpSpPr>
        <p:sp>
          <p:nvSpPr>
            <p:cNvPr id="21" name="object 21"/>
            <p:cNvSpPr/>
            <p:nvPr/>
          </p:nvSpPr>
          <p:spPr>
            <a:xfrm>
              <a:off x="7158938" y="1131039"/>
              <a:ext cx="982675" cy="5007516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62799" y="848867"/>
              <a:ext cx="531876" cy="68580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4852415" y="990600"/>
            <a:ext cx="531876" cy="6858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5" name="object 5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92505" y="4003547"/>
            <a:ext cx="434925" cy="495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69163" y="725360"/>
            <a:ext cx="6151245" cy="5828030"/>
            <a:chOff x="169163" y="725360"/>
            <a:chExt cx="6151245" cy="5828030"/>
          </a:xfrm>
        </p:grpSpPr>
        <p:sp>
          <p:nvSpPr>
            <p:cNvPr id="10" name="object 10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9465" y="738378"/>
              <a:ext cx="6007735" cy="5801995"/>
            </a:xfrm>
            <a:custGeom>
              <a:avLst/>
              <a:gdLst/>
              <a:ahLst/>
              <a:cxnLst/>
              <a:rect l="l" t="t" r="r" b="b"/>
              <a:pathLst>
                <a:path w="6007735" h="5801995">
                  <a:moveTo>
                    <a:pt x="6007608" y="0"/>
                  </a:moveTo>
                  <a:lnTo>
                    <a:pt x="0" y="0"/>
                  </a:lnTo>
                  <a:lnTo>
                    <a:pt x="0" y="5801868"/>
                  </a:lnTo>
                  <a:lnTo>
                    <a:pt x="6007608" y="5801868"/>
                  </a:lnTo>
                  <a:lnTo>
                    <a:pt x="6007608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9465" y="738378"/>
              <a:ext cx="6007735" cy="5801995"/>
            </a:xfrm>
            <a:custGeom>
              <a:avLst/>
              <a:gdLst/>
              <a:ahLst/>
              <a:cxnLst/>
              <a:rect l="l" t="t" r="r" b="b"/>
              <a:pathLst>
                <a:path w="6007735" h="5801995">
                  <a:moveTo>
                    <a:pt x="0" y="5801868"/>
                  </a:moveTo>
                  <a:lnTo>
                    <a:pt x="6007608" y="5801868"/>
                  </a:lnTo>
                  <a:lnTo>
                    <a:pt x="6007608" y="0"/>
                  </a:lnTo>
                  <a:lnTo>
                    <a:pt x="0" y="0"/>
                  </a:lnTo>
                  <a:lnTo>
                    <a:pt x="0" y="5801868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027935" y="859916"/>
            <a:ext cx="23437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E36C09"/>
                </a:solidFill>
              </a:rPr>
              <a:t>К</a:t>
            </a:r>
            <a:r>
              <a:rPr sz="3200" dirty="0"/>
              <a:t>Л</a:t>
            </a:r>
            <a:r>
              <a:rPr sz="3200" dirty="0">
                <a:solidFill>
                  <a:srgbClr val="006FC0"/>
                </a:solidFill>
              </a:rPr>
              <a:t>А</a:t>
            </a:r>
            <a:r>
              <a:rPr sz="3200" spc="-5" dirty="0">
                <a:solidFill>
                  <a:srgbClr val="FFC000"/>
                </a:solidFill>
              </a:rPr>
              <a:t>Р</a:t>
            </a:r>
            <a:r>
              <a:rPr sz="3200" spc="5" dirty="0">
                <a:solidFill>
                  <a:srgbClr val="5F497A"/>
                </a:solidFill>
              </a:rPr>
              <a:t>И</a:t>
            </a:r>
            <a:r>
              <a:rPr sz="3200" dirty="0">
                <a:solidFill>
                  <a:srgbClr val="009900"/>
                </a:solidFill>
              </a:rPr>
              <a:t>Н</a:t>
            </a:r>
            <a:r>
              <a:rPr sz="3200" spc="-5" dirty="0">
                <a:solidFill>
                  <a:srgbClr val="17375E"/>
                </a:solidFill>
              </a:rPr>
              <a:t>Е</a:t>
            </a:r>
            <a:r>
              <a:rPr sz="3200" dirty="0">
                <a:solidFill>
                  <a:srgbClr val="6F2F9F"/>
                </a:solidFill>
              </a:rPr>
              <a:t>Т</a:t>
            </a:r>
            <a:endParaRPr sz="3200"/>
          </a:p>
        </p:txBody>
      </p:sp>
      <p:sp>
        <p:nvSpPr>
          <p:cNvPr id="14" name="object 14"/>
          <p:cNvSpPr txBox="1"/>
          <p:nvPr/>
        </p:nvSpPr>
        <p:spPr>
          <a:xfrm>
            <a:off x="377139" y="1652396"/>
            <a:ext cx="582676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Кларинет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инструмент </a:t>
            </a:r>
            <a:r>
              <a:rPr sz="1800" spc="-25" dirty="0">
                <a:latin typeface="Times New Roman"/>
                <a:cs typeface="Times New Roman"/>
              </a:rPr>
              <a:t>који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заступљен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свим  </a:t>
            </a:r>
            <a:r>
              <a:rPr sz="1800" dirty="0">
                <a:latin typeface="Times New Roman"/>
                <a:cs typeface="Times New Roman"/>
              </a:rPr>
              <a:t>музичким </a:t>
            </a:r>
            <a:r>
              <a:rPr sz="1800" spc="-5" dirty="0">
                <a:latin typeface="Times New Roman"/>
                <a:cs typeface="Times New Roman"/>
              </a:rPr>
              <a:t>жанровима </a:t>
            </a:r>
            <a:r>
              <a:rPr sz="1800" spc="-30" dirty="0">
                <a:latin typeface="Times New Roman"/>
                <a:cs typeface="Times New Roman"/>
              </a:rPr>
              <a:t>како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15" dirty="0">
                <a:latin typeface="Times New Roman"/>
                <a:cs typeface="Times New Roman"/>
              </a:rPr>
              <a:t>иностранству, </a:t>
            </a:r>
            <a:r>
              <a:rPr sz="1800" spc="-20" dirty="0">
                <a:latin typeface="Times New Roman"/>
                <a:cs typeface="Times New Roman"/>
              </a:rPr>
              <a:t>тако </a:t>
            </a:r>
            <a:r>
              <a:rPr sz="1800" dirty="0">
                <a:latin typeface="Times New Roman"/>
                <a:cs typeface="Times New Roman"/>
              </a:rPr>
              <a:t>и у </a:t>
            </a:r>
            <a:r>
              <a:rPr sz="1800" spc="-5" dirty="0">
                <a:latin typeface="Times New Roman"/>
                <a:cs typeface="Times New Roman"/>
              </a:rPr>
              <a:t>Србији.  </a:t>
            </a:r>
            <a:r>
              <a:rPr sz="1800" spc="-10" dirty="0">
                <a:latin typeface="Times New Roman"/>
                <a:cs typeface="Times New Roman"/>
              </a:rPr>
              <a:t>Његово </a:t>
            </a:r>
            <a:r>
              <a:rPr sz="1800" spc="-5" dirty="0">
                <a:latin typeface="Times New Roman"/>
                <a:cs typeface="Times New Roman"/>
              </a:rPr>
              <a:t>порекло </a:t>
            </a:r>
            <a:r>
              <a:rPr sz="1800" spc="-10" dirty="0">
                <a:latin typeface="Times New Roman"/>
                <a:cs typeface="Times New Roman"/>
              </a:rPr>
              <a:t>потиче </a:t>
            </a:r>
            <a:r>
              <a:rPr sz="1800" dirty="0">
                <a:latin typeface="Times New Roman"/>
                <a:cs typeface="Times New Roman"/>
              </a:rPr>
              <a:t>још </a:t>
            </a:r>
            <a:r>
              <a:rPr sz="1800" spc="-5" dirty="0">
                <a:latin typeface="Times New Roman"/>
                <a:cs typeface="Times New Roman"/>
              </a:rPr>
              <a:t>из </a:t>
            </a:r>
            <a:r>
              <a:rPr sz="1800" spc="5" dirty="0">
                <a:latin typeface="Times New Roman"/>
                <a:cs typeface="Times New Roman"/>
              </a:rPr>
              <a:t>старе </a:t>
            </a:r>
            <a:r>
              <a:rPr sz="1800" spc="-40" dirty="0">
                <a:latin typeface="Times New Roman"/>
                <a:cs typeface="Times New Roman"/>
              </a:rPr>
              <a:t>Грчке, </a:t>
            </a:r>
            <a:r>
              <a:rPr sz="1800" spc="-10" dirty="0">
                <a:latin typeface="Times New Roman"/>
                <a:cs typeface="Times New Roman"/>
              </a:rPr>
              <a:t>некада </a:t>
            </a:r>
            <a:r>
              <a:rPr sz="1800" spc="10" dirty="0">
                <a:latin typeface="Times New Roman"/>
                <a:cs typeface="Times New Roman"/>
              </a:rPr>
              <a:t>се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звао</a:t>
            </a:r>
            <a:endParaRPr sz="1800">
              <a:latin typeface="Times New Roman"/>
              <a:cs typeface="Times New Roman"/>
            </a:endParaRPr>
          </a:p>
          <a:p>
            <a:pPr marL="12700" marR="102870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„аулос” </a:t>
            </a:r>
            <a:r>
              <a:rPr sz="1800" dirty="0">
                <a:latin typeface="Times New Roman"/>
                <a:cs typeface="Times New Roman"/>
              </a:rPr>
              <a:t>да би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5" dirty="0">
                <a:latin typeface="Times New Roman"/>
                <a:cs typeface="Times New Roman"/>
              </a:rPr>
              <a:t>инструмент касније </a:t>
            </a:r>
            <a:r>
              <a:rPr sz="1800" spc="5" dirty="0">
                <a:latin typeface="Times New Roman"/>
                <a:cs typeface="Times New Roman"/>
              </a:rPr>
              <a:t>усавршио </a:t>
            </a:r>
            <a:r>
              <a:rPr sz="1800" dirty="0">
                <a:latin typeface="Times New Roman"/>
                <a:cs typeface="Times New Roman"/>
              </a:rPr>
              <a:t>у 19. </a:t>
            </a:r>
            <a:r>
              <a:rPr sz="1800" spc="-40" dirty="0">
                <a:latin typeface="Times New Roman"/>
                <a:cs typeface="Times New Roman"/>
              </a:rPr>
              <a:t>веку,  </a:t>
            </a:r>
            <a:r>
              <a:rPr sz="1800" spc="-10" dirty="0">
                <a:latin typeface="Times New Roman"/>
                <a:cs typeface="Times New Roman"/>
              </a:rPr>
              <a:t>када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добио назив кларинет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0" dirty="0">
                <a:latin typeface="Times New Roman"/>
                <a:cs typeface="Times New Roman"/>
              </a:rPr>
              <a:t>под </a:t>
            </a:r>
            <a:r>
              <a:rPr sz="1800" dirty="0">
                <a:latin typeface="Times New Roman"/>
                <a:cs typeface="Times New Roman"/>
              </a:rPr>
              <a:t>тим </a:t>
            </a:r>
            <a:r>
              <a:rPr sz="1800" spc="-10" dirty="0">
                <a:latin typeface="Times New Roman"/>
                <a:cs typeface="Times New Roman"/>
              </a:rPr>
              <a:t>именом </a:t>
            </a:r>
            <a:r>
              <a:rPr sz="1800" dirty="0">
                <a:latin typeface="Times New Roman"/>
                <a:cs typeface="Times New Roman"/>
              </a:rPr>
              <a:t>га </a:t>
            </a:r>
            <a:r>
              <a:rPr sz="1800" spc="-5" dirty="0">
                <a:latin typeface="Times New Roman"/>
                <a:cs typeface="Times New Roman"/>
              </a:rPr>
              <a:t>знамо </a:t>
            </a:r>
            <a:r>
              <a:rPr sz="1800" dirty="0">
                <a:latin typeface="Times New Roman"/>
                <a:cs typeface="Times New Roman"/>
              </a:rPr>
              <a:t>и  дан-данас. </a:t>
            </a:r>
            <a:r>
              <a:rPr sz="1800" spc="-5" dirty="0">
                <a:latin typeface="Times New Roman"/>
                <a:cs typeface="Times New Roman"/>
              </a:rPr>
              <a:t>Инструмент </a:t>
            </a:r>
            <a:r>
              <a:rPr sz="1800" dirty="0">
                <a:latin typeface="Times New Roman"/>
                <a:cs typeface="Times New Roman"/>
              </a:rPr>
              <a:t>је универзалан, могу га </a:t>
            </a:r>
            <a:r>
              <a:rPr sz="1800" spc="-10" dirty="0">
                <a:latin typeface="Times New Roman"/>
                <a:cs typeface="Times New Roman"/>
              </a:rPr>
              <a:t>свирати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девојчице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дечаци. </a:t>
            </a:r>
            <a:r>
              <a:rPr sz="1800" spc="-60" dirty="0">
                <a:latin typeface="Times New Roman"/>
                <a:cs typeface="Times New Roman"/>
              </a:rPr>
              <a:t>Уколико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5" dirty="0">
                <a:latin typeface="Times New Roman"/>
                <a:cs typeface="Times New Roman"/>
              </a:rPr>
              <a:t>определите за </a:t>
            </a:r>
            <a:r>
              <a:rPr sz="1800" spc="-15" dirty="0">
                <a:latin typeface="Times New Roman"/>
                <a:cs typeface="Times New Roman"/>
              </a:rPr>
              <a:t>кларинет, </a:t>
            </a:r>
            <a:r>
              <a:rPr sz="1800" dirty="0">
                <a:latin typeface="Times New Roman"/>
                <a:cs typeface="Times New Roman"/>
              </a:rPr>
              <a:t>у  </a:t>
            </a:r>
            <a:r>
              <a:rPr sz="1800" spc="-5" dirty="0">
                <a:latin typeface="Times New Roman"/>
                <a:cs typeface="Times New Roman"/>
              </a:rPr>
              <a:t>нашој </a:t>
            </a:r>
            <a:r>
              <a:rPr sz="1800" spc="-25" dirty="0">
                <a:latin typeface="Times New Roman"/>
                <a:cs typeface="Times New Roman"/>
              </a:rPr>
              <a:t>школи </a:t>
            </a:r>
            <a:r>
              <a:rPr sz="1800" spc="-15" dirty="0">
                <a:latin typeface="Times New Roman"/>
                <a:cs typeface="Times New Roman"/>
              </a:rPr>
              <a:t>имате </a:t>
            </a:r>
            <a:r>
              <a:rPr sz="1800" spc="5" dirty="0">
                <a:latin typeface="Times New Roman"/>
                <a:cs typeface="Times New Roman"/>
              </a:rPr>
              <a:t>могућност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5" dirty="0">
                <a:latin typeface="Times New Roman"/>
                <a:cs typeface="Times New Roman"/>
              </a:rPr>
              <a:t>изнајмите </a:t>
            </a:r>
            <a:r>
              <a:rPr sz="1800" spc="-20" dirty="0">
                <a:latin typeface="Times New Roman"/>
                <a:cs typeface="Times New Roman"/>
              </a:rPr>
              <a:t>школски  </a:t>
            </a:r>
            <a:r>
              <a:rPr sz="1800" spc="-5" dirty="0">
                <a:latin typeface="Times New Roman"/>
                <a:cs typeface="Times New Roman"/>
              </a:rPr>
              <a:t>инструмент на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коришћење.</a:t>
            </a:r>
            <a:endParaRPr sz="1800">
              <a:latin typeface="Times New Roman"/>
              <a:cs typeface="Times New Roman"/>
            </a:endParaRPr>
          </a:p>
          <a:p>
            <a:pPr marL="12700" marR="83883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Звуци </a:t>
            </a:r>
            <a:r>
              <a:rPr sz="1800" dirty="0">
                <a:latin typeface="Times New Roman"/>
                <a:cs typeface="Times New Roman"/>
              </a:rPr>
              <a:t>кларинета те </a:t>
            </a:r>
            <a:r>
              <a:rPr sz="1800" spc="-5" dirty="0">
                <a:latin typeface="Times New Roman"/>
                <a:cs typeface="Times New Roman"/>
              </a:rPr>
              <a:t>чекаји на следећим </a:t>
            </a:r>
            <a:r>
              <a:rPr sz="1800" spc="-15" dirty="0">
                <a:latin typeface="Times New Roman"/>
                <a:cs typeface="Times New Roman"/>
              </a:rPr>
              <a:t>линковима:  </a:t>
            </a:r>
            <a:r>
              <a:rPr sz="1800" spc="-5" dirty="0">
                <a:latin typeface="Times New Roman"/>
                <a:cs typeface="Times New Roman"/>
              </a:rPr>
              <a:t>Harry Potter </a:t>
            </a:r>
            <a:r>
              <a:rPr sz="1800" spc="-10" dirty="0">
                <a:latin typeface="Times New Roman"/>
                <a:cs typeface="Times New Roman"/>
              </a:rPr>
              <a:t>уводна </a:t>
            </a:r>
            <a:r>
              <a:rPr sz="1800" spc="-5" dirty="0">
                <a:latin typeface="Times New Roman"/>
                <a:cs typeface="Times New Roman"/>
              </a:rPr>
              <a:t>шпица на кларинету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https://youtu.be/j5MUGmuni5c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  <a:hlinkClick r:id="rId10"/>
              </a:rPr>
              <a:t>Vivaldijev </a:t>
            </a:r>
            <a:r>
              <a:rPr sz="1800" spc="-25" dirty="0">
                <a:latin typeface="Times New Roman"/>
                <a:cs typeface="Times New Roman"/>
                <a:hlinkClick r:id="rId10"/>
              </a:rPr>
              <a:t>концерт </a:t>
            </a:r>
            <a:r>
              <a:rPr sz="1800" spc="-5" dirty="0">
                <a:latin typeface="Times New Roman"/>
                <a:cs typeface="Times New Roman"/>
                <a:hlinkClick r:id="rId10"/>
              </a:rPr>
              <a:t>бр. </a:t>
            </a:r>
            <a:r>
              <a:rPr sz="1800" dirty="0">
                <a:latin typeface="Times New Roman"/>
                <a:cs typeface="Times New Roman"/>
                <a:hlinkClick r:id="rId10"/>
              </a:rPr>
              <a:t>1 </a:t>
            </a:r>
            <a:r>
              <a:rPr sz="1800" spc="-5" dirty="0">
                <a:latin typeface="Times New Roman"/>
                <a:cs typeface="Times New Roman"/>
                <a:hlinkClick r:id="rId10"/>
              </a:rPr>
              <a:t>за кларинет</a:t>
            </a:r>
            <a:r>
              <a:rPr sz="1800" spc="25" dirty="0">
                <a:latin typeface="Times New Roman"/>
                <a:cs typeface="Times New Roman"/>
                <a:hlinkClick r:id="rId10"/>
              </a:rPr>
              <a:t> </a:t>
            </a: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https://youtu.be/0-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jZJcpiy8I</a:t>
            </a:r>
            <a:endParaRPr sz="1800">
              <a:latin typeface="Times New Roman"/>
              <a:cs typeface="Times New Roman"/>
            </a:endParaRPr>
          </a:p>
          <a:p>
            <a:pPr marL="12700" marR="40259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Један </a:t>
            </a:r>
            <a:r>
              <a:rPr sz="1800" spc="-25" dirty="0">
                <a:latin typeface="Times New Roman"/>
                <a:cs typeface="Times New Roman"/>
              </a:rPr>
              <a:t>од </a:t>
            </a:r>
            <a:r>
              <a:rPr sz="1800" spc="-15" dirty="0">
                <a:latin typeface="Times New Roman"/>
                <a:cs typeface="Times New Roman"/>
              </a:rPr>
              <a:t>главних </a:t>
            </a:r>
            <a:r>
              <a:rPr sz="1800" spc="-5" dirty="0">
                <a:latin typeface="Times New Roman"/>
                <a:cs typeface="Times New Roman"/>
              </a:rPr>
              <a:t>јунака </a:t>
            </a:r>
            <a:r>
              <a:rPr sz="1800" dirty="0">
                <a:latin typeface="Times New Roman"/>
                <a:cs typeface="Times New Roman"/>
              </a:rPr>
              <a:t>"Лигњослав" </a:t>
            </a:r>
            <a:r>
              <a:rPr sz="1800" spc="-5" dirty="0">
                <a:latin typeface="Times New Roman"/>
                <a:cs typeface="Times New Roman"/>
              </a:rPr>
              <a:t>из цртаног филма  </a:t>
            </a:r>
            <a:r>
              <a:rPr sz="1800" spc="-10" dirty="0">
                <a:latin typeface="Times New Roman"/>
                <a:cs typeface="Times New Roman"/>
              </a:rPr>
              <a:t>"Сунђер </a:t>
            </a:r>
            <a:r>
              <a:rPr sz="1800" spc="-5" dirty="0">
                <a:latin typeface="Times New Roman"/>
                <a:cs typeface="Times New Roman"/>
              </a:rPr>
              <a:t>Боб" свира кларинет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https://youtu.be/7GucGA7s1Lw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93252" y="536448"/>
            <a:ext cx="602538" cy="5334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499872" y="815339"/>
            <a:ext cx="5844540" cy="5664835"/>
            <a:chOff x="499872" y="815339"/>
            <a:chExt cx="5844540" cy="5664835"/>
          </a:xfrm>
        </p:grpSpPr>
        <p:sp>
          <p:nvSpPr>
            <p:cNvPr id="17" name="object 17"/>
            <p:cNvSpPr/>
            <p:nvPr/>
          </p:nvSpPr>
          <p:spPr>
            <a:xfrm>
              <a:off x="5682995" y="5818631"/>
              <a:ext cx="661415" cy="6614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9872" y="815339"/>
              <a:ext cx="531876" cy="6858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605016" y="1158239"/>
            <a:ext cx="2173605" cy="5442585"/>
            <a:chOff x="6605016" y="1158239"/>
            <a:chExt cx="2173605" cy="5442585"/>
          </a:xfrm>
        </p:grpSpPr>
        <p:sp>
          <p:nvSpPr>
            <p:cNvPr id="20" name="object 20"/>
            <p:cNvSpPr/>
            <p:nvPr/>
          </p:nvSpPr>
          <p:spPr>
            <a:xfrm>
              <a:off x="6714744" y="1158239"/>
              <a:ext cx="1964436" cy="506120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14744" y="1591055"/>
              <a:ext cx="784859" cy="92354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246364" y="2869691"/>
              <a:ext cx="531876" cy="6858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84848" y="5971031"/>
              <a:ext cx="644651" cy="6294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05016" y="3505200"/>
              <a:ext cx="425196" cy="49834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5" name="object 5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92505" y="4003547"/>
            <a:ext cx="434925" cy="495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69163" y="725360"/>
            <a:ext cx="6151245" cy="5828030"/>
            <a:chOff x="169163" y="725360"/>
            <a:chExt cx="6151245" cy="5828030"/>
          </a:xfrm>
        </p:grpSpPr>
        <p:sp>
          <p:nvSpPr>
            <p:cNvPr id="10" name="object 10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9465" y="738378"/>
              <a:ext cx="6007735" cy="5801995"/>
            </a:xfrm>
            <a:custGeom>
              <a:avLst/>
              <a:gdLst/>
              <a:ahLst/>
              <a:cxnLst/>
              <a:rect l="l" t="t" r="r" b="b"/>
              <a:pathLst>
                <a:path w="6007735" h="5801995">
                  <a:moveTo>
                    <a:pt x="6007608" y="0"/>
                  </a:moveTo>
                  <a:lnTo>
                    <a:pt x="0" y="0"/>
                  </a:lnTo>
                  <a:lnTo>
                    <a:pt x="0" y="5801868"/>
                  </a:lnTo>
                  <a:lnTo>
                    <a:pt x="6007608" y="5801868"/>
                  </a:lnTo>
                  <a:lnTo>
                    <a:pt x="6007608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9465" y="738378"/>
              <a:ext cx="6007735" cy="5801995"/>
            </a:xfrm>
            <a:custGeom>
              <a:avLst/>
              <a:gdLst/>
              <a:ahLst/>
              <a:cxnLst/>
              <a:rect l="l" t="t" r="r" b="b"/>
              <a:pathLst>
                <a:path w="6007735" h="5801995">
                  <a:moveTo>
                    <a:pt x="0" y="5801868"/>
                  </a:moveTo>
                  <a:lnTo>
                    <a:pt x="6007608" y="5801868"/>
                  </a:lnTo>
                  <a:lnTo>
                    <a:pt x="6007608" y="0"/>
                  </a:lnTo>
                  <a:lnTo>
                    <a:pt x="0" y="0"/>
                  </a:lnTo>
                  <a:lnTo>
                    <a:pt x="0" y="5801868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027935" y="722757"/>
            <a:ext cx="25387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80" dirty="0">
                <a:solidFill>
                  <a:srgbClr val="E36C09"/>
                </a:solidFill>
              </a:rPr>
              <a:t>К</a:t>
            </a:r>
            <a:r>
              <a:rPr sz="3200" dirty="0"/>
              <a:t>О</a:t>
            </a:r>
            <a:r>
              <a:rPr sz="3200" dirty="0">
                <a:solidFill>
                  <a:srgbClr val="006FC0"/>
                </a:solidFill>
              </a:rPr>
              <a:t>Н</a:t>
            </a:r>
            <a:r>
              <a:rPr sz="3200" spc="-5" dirty="0">
                <a:solidFill>
                  <a:srgbClr val="FFC000"/>
                </a:solidFill>
              </a:rPr>
              <a:t>Т</a:t>
            </a:r>
            <a:r>
              <a:rPr sz="3200" spc="-409" dirty="0">
                <a:solidFill>
                  <a:srgbClr val="5F497A"/>
                </a:solidFill>
              </a:rPr>
              <a:t>Р</a:t>
            </a:r>
            <a:r>
              <a:rPr sz="3200" dirty="0">
                <a:solidFill>
                  <a:srgbClr val="009900"/>
                </a:solidFill>
              </a:rPr>
              <a:t>А</a:t>
            </a:r>
            <a:r>
              <a:rPr sz="3200" spc="-35" dirty="0">
                <a:solidFill>
                  <a:srgbClr val="17375E"/>
                </a:solidFill>
              </a:rPr>
              <a:t>Б</a:t>
            </a:r>
            <a:r>
              <a:rPr sz="3200" spc="-170" dirty="0">
                <a:solidFill>
                  <a:srgbClr val="6F2F9F"/>
                </a:solidFill>
              </a:rPr>
              <a:t>А</a:t>
            </a:r>
            <a:r>
              <a:rPr sz="3200" dirty="0">
                <a:solidFill>
                  <a:srgbClr val="E36C09"/>
                </a:solidFill>
              </a:rPr>
              <a:t>С</a:t>
            </a:r>
            <a:endParaRPr sz="3200"/>
          </a:p>
        </p:txBody>
      </p:sp>
      <p:sp>
        <p:nvSpPr>
          <p:cNvPr id="14" name="object 14"/>
          <p:cNvSpPr txBox="1"/>
          <p:nvPr/>
        </p:nvSpPr>
        <p:spPr>
          <a:xfrm>
            <a:off x="377139" y="1515236"/>
            <a:ext cx="5813425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Контрабас </a:t>
            </a:r>
            <a:r>
              <a:rPr sz="1800" dirty="0">
                <a:latin typeface="Times New Roman"/>
                <a:cs typeface="Times New Roman"/>
              </a:rPr>
              <a:t>је жичани </a:t>
            </a:r>
            <a:r>
              <a:rPr sz="1800" spc="-25" dirty="0">
                <a:latin typeface="Times New Roman"/>
                <a:cs typeface="Times New Roman"/>
              </a:rPr>
              <a:t>гудачки </a:t>
            </a:r>
            <a:r>
              <a:rPr sz="1800" spc="-15" dirty="0">
                <a:latin typeface="Times New Roman"/>
                <a:cs typeface="Times New Roman"/>
              </a:rPr>
              <a:t>инструмент. </a:t>
            </a:r>
            <a:r>
              <a:rPr sz="1800" spc="-20" dirty="0">
                <a:latin typeface="Times New Roman"/>
                <a:cs typeface="Times New Roman"/>
              </a:rPr>
              <a:t>Неопходан </a:t>
            </a:r>
            <a:r>
              <a:rPr sz="1800" dirty="0">
                <a:latin typeface="Times New Roman"/>
                <a:cs typeface="Times New Roman"/>
              </a:rPr>
              <a:t>је у  свим оркестрима. </a:t>
            </a:r>
            <a:r>
              <a:rPr sz="1800" spc="-10" dirty="0">
                <a:latin typeface="Times New Roman"/>
                <a:cs typeface="Times New Roman"/>
              </a:rPr>
              <a:t>Има </a:t>
            </a:r>
            <a:r>
              <a:rPr sz="1800" spc="-5" dirty="0">
                <a:latin typeface="Times New Roman"/>
                <a:cs typeface="Times New Roman"/>
              </a:rPr>
              <a:t>важну </a:t>
            </a:r>
            <a:r>
              <a:rPr sz="1800" spc="-15" dirty="0">
                <a:latin typeface="Times New Roman"/>
                <a:cs typeface="Times New Roman"/>
              </a:rPr>
              <a:t>улогу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40" dirty="0">
                <a:latin typeface="Times New Roman"/>
                <a:cs typeface="Times New Roman"/>
              </a:rPr>
              <a:t>џезу, </a:t>
            </a:r>
            <a:r>
              <a:rPr sz="1800" spc="-5" dirty="0">
                <a:latin typeface="Times New Roman"/>
                <a:cs typeface="Times New Roman"/>
              </a:rPr>
              <a:t>класичној,  </a:t>
            </a:r>
            <a:r>
              <a:rPr sz="1800" spc="-10" dirty="0">
                <a:latin typeface="Times New Roman"/>
                <a:cs typeface="Times New Roman"/>
              </a:rPr>
              <a:t>народној, </a:t>
            </a:r>
            <a:r>
              <a:rPr sz="1800" dirty="0">
                <a:latin typeface="Times New Roman"/>
                <a:cs typeface="Times New Roman"/>
              </a:rPr>
              <a:t>рок и </a:t>
            </a:r>
            <a:r>
              <a:rPr sz="1800" spc="-5" dirty="0">
                <a:latin typeface="Times New Roman"/>
                <a:cs typeface="Times New Roman"/>
              </a:rPr>
              <a:t>поп </a:t>
            </a:r>
            <a:r>
              <a:rPr sz="1800" dirty="0">
                <a:latin typeface="Times New Roman"/>
                <a:cs typeface="Times New Roman"/>
              </a:rPr>
              <a:t>музици. </a:t>
            </a:r>
            <a:r>
              <a:rPr sz="1800" spc="-30" dirty="0">
                <a:latin typeface="Times New Roman"/>
                <a:cs typeface="Times New Roman"/>
              </a:rPr>
              <a:t>Иако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претежно ритмички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5" dirty="0">
                <a:latin typeface="Times New Roman"/>
                <a:cs typeface="Times New Roman"/>
              </a:rPr>
              <a:t>хармонски </a:t>
            </a:r>
            <a:r>
              <a:rPr sz="1800" spc="-15" dirty="0">
                <a:latin typeface="Times New Roman"/>
                <a:cs typeface="Times New Roman"/>
              </a:rPr>
              <a:t>инструмент, </a:t>
            </a:r>
            <a:r>
              <a:rPr sz="1800" dirty="0">
                <a:latin typeface="Times New Roman"/>
                <a:cs typeface="Times New Roman"/>
              </a:rPr>
              <a:t>постоји и </a:t>
            </a:r>
            <a:r>
              <a:rPr sz="1800" spc="-10" dirty="0">
                <a:latin typeface="Times New Roman"/>
                <a:cs typeface="Times New Roman"/>
              </a:rPr>
              <a:t>солистичка </a:t>
            </a:r>
            <a:r>
              <a:rPr sz="1800" spc="-5" dirty="0">
                <a:latin typeface="Times New Roman"/>
                <a:cs typeface="Times New Roman"/>
              </a:rPr>
              <a:t>литература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  </a:t>
            </a:r>
            <a:r>
              <a:rPr sz="1800" spc="-10" dirty="0">
                <a:latin typeface="Times New Roman"/>
                <a:cs typeface="Times New Roman"/>
              </a:rPr>
              <a:t>контрабас.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нашој </a:t>
            </a:r>
            <a:r>
              <a:rPr sz="1800" spc="-30" dirty="0">
                <a:latin typeface="Times New Roman"/>
                <a:cs typeface="Times New Roman"/>
              </a:rPr>
              <a:t>школи </a:t>
            </a:r>
            <a:r>
              <a:rPr sz="1800" spc="-15" dirty="0">
                <a:latin typeface="Times New Roman"/>
                <a:cs typeface="Times New Roman"/>
              </a:rPr>
              <a:t>имате </a:t>
            </a:r>
            <a:r>
              <a:rPr sz="1800" spc="5" dirty="0">
                <a:latin typeface="Times New Roman"/>
                <a:cs typeface="Times New Roman"/>
              </a:rPr>
              <a:t>могућност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5" dirty="0">
                <a:latin typeface="Times New Roman"/>
                <a:cs typeface="Times New Roman"/>
              </a:rPr>
              <a:t>изнајмите  </a:t>
            </a:r>
            <a:r>
              <a:rPr sz="1800" spc="-20" dirty="0">
                <a:latin typeface="Times New Roman"/>
                <a:cs typeface="Times New Roman"/>
              </a:rPr>
              <a:t>школски </a:t>
            </a:r>
            <a:r>
              <a:rPr sz="1800" spc="-5" dirty="0">
                <a:latin typeface="Times New Roman"/>
                <a:cs typeface="Times New Roman"/>
              </a:rPr>
              <a:t>инструмент на </a:t>
            </a:r>
            <a:r>
              <a:rPr sz="1800" spc="-15" dirty="0">
                <a:latin typeface="Times New Roman"/>
                <a:cs typeface="Times New Roman"/>
              </a:rPr>
              <a:t>коришћење. </a:t>
            </a:r>
            <a:r>
              <a:rPr sz="1800" dirty="0">
                <a:latin typeface="Times New Roman"/>
                <a:cs typeface="Times New Roman"/>
              </a:rPr>
              <a:t>Више о </a:t>
            </a:r>
            <a:r>
              <a:rPr sz="1800" spc="-15" dirty="0">
                <a:latin typeface="Times New Roman"/>
                <a:cs typeface="Times New Roman"/>
              </a:rPr>
              <a:t>овом </a:t>
            </a:r>
            <a:r>
              <a:rPr sz="1800" spc="-5" dirty="0">
                <a:latin typeface="Times New Roman"/>
                <a:cs typeface="Times New Roman"/>
              </a:rPr>
              <a:t>највећем  </a:t>
            </a:r>
            <a:r>
              <a:rPr sz="1800" spc="-20" dirty="0">
                <a:latin typeface="Times New Roman"/>
                <a:cs typeface="Times New Roman"/>
              </a:rPr>
              <a:t>музичком </a:t>
            </a:r>
            <a:r>
              <a:rPr sz="1800" spc="-5" dirty="0">
                <a:latin typeface="Times New Roman"/>
                <a:cs typeface="Times New Roman"/>
              </a:rPr>
              <a:t>инструменту на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http://www.svetozarvujic.com/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Послушај </a:t>
            </a:r>
            <a:r>
              <a:rPr sz="1800" dirty="0">
                <a:latin typeface="Times New Roman"/>
                <a:cs typeface="Times New Roman"/>
              </a:rPr>
              <a:t>теби </a:t>
            </a:r>
            <a:r>
              <a:rPr sz="1800" spc="-10" dirty="0">
                <a:latin typeface="Times New Roman"/>
                <a:cs typeface="Times New Roman"/>
              </a:rPr>
              <a:t>познате </a:t>
            </a:r>
            <a:r>
              <a:rPr sz="1800" spc="-15" dirty="0">
                <a:latin typeface="Times New Roman"/>
                <a:cs typeface="Times New Roman"/>
              </a:rPr>
              <a:t>композиције </a:t>
            </a:r>
            <a:r>
              <a:rPr sz="1800" spc="-5" dirty="0">
                <a:latin typeface="Times New Roman"/>
                <a:cs typeface="Times New Roman"/>
              </a:rPr>
              <a:t>одсвиране на </a:t>
            </a:r>
            <a:r>
              <a:rPr sz="1800" spc="-15" dirty="0">
                <a:latin typeface="Times New Roman"/>
                <a:cs typeface="Times New Roman"/>
              </a:rPr>
              <a:t>овом  </a:t>
            </a:r>
            <a:r>
              <a:rPr sz="1800" spc="-5" dirty="0">
                <a:latin typeface="Times New Roman"/>
                <a:cs typeface="Times New Roman"/>
              </a:rPr>
              <a:t>инструменту:</a:t>
            </a:r>
            <a:endParaRPr sz="1800">
              <a:latin typeface="Times New Roman"/>
              <a:cs typeface="Times New Roman"/>
            </a:endParaRPr>
          </a:p>
          <a:p>
            <a:pPr marL="12700" marR="55244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PINK </a:t>
            </a:r>
            <a:r>
              <a:rPr sz="1800" spc="-30" dirty="0">
                <a:latin typeface="Times New Roman"/>
                <a:cs typeface="Times New Roman"/>
              </a:rPr>
              <a:t>PANTHER </a:t>
            </a:r>
            <a:r>
              <a:rPr sz="1800" spc="-5" dirty="0">
                <a:latin typeface="Times New Roman"/>
                <a:cs typeface="Times New Roman"/>
              </a:rPr>
              <a:t>Theme </a:t>
            </a:r>
            <a:r>
              <a:rPr sz="1800" dirty="0">
                <a:latin typeface="Times New Roman"/>
                <a:cs typeface="Times New Roman"/>
              </a:rPr>
              <a:t>| double bass quintet | Božo Paradžik  &amp; </a:t>
            </a:r>
            <a:r>
              <a:rPr sz="1800" spc="-5" dirty="0">
                <a:latin typeface="Times New Roman"/>
                <a:cs typeface="Times New Roman"/>
              </a:rPr>
              <a:t>students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https://www.youtube.com/watch?v=SRIIO408ats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Rolling in the </a:t>
            </a:r>
            <a:r>
              <a:rPr sz="1800" spc="-5" dirty="0">
                <a:latin typeface="Times New Roman"/>
                <a:cs typeface="Times New Roman"/>
              </a:rPr>
              <a:t>Deep </a:t>
            </a:r>
            <a:r>
              <a:rPr sz="1800" dirty="0">
                <a:latin typeface="Times New Roman"/>
                <a:cs typeface="Times New Roman"/>
              </a:rPr>
              <a:t>- Adele (violin/cello/bass cover) - </a:t>
            </a:r>
            <a:r>
              <a:rPr sz="1800" spc="-5" dirty="0">
                <a:latin typeface="Times New Roman"/>
                <a:cs typeface="Times New Roman"/>
              </a:rPr>
              <a:t>Simply  </a:t>
            </a:r>
            <a:r>
              <a:rPr sz="1800" dirty="0">
                <a:latin typeface="Times New Roman"/>
                <a:cs typeface="Times New Roman"/>
              </a:rPr>
              <a:t>Three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https://www.youtube.com/watch?v=tt2NIDtp-Ls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Adam Ben </a:t>
            </a:r>
            <a:r>
              <a:rPr sz="1800" dirty="0">
                <a:latin typeface="Times New Roman"/>
                <a:cs typeface="Times New Roman"/>
              </a:rPr>
              <a:t>Ezra - </a:t>
            </a:r>
            <a:r>
              <a:rPr sz="1800" spc="-25" dirty="0">
                <a:latin typeface="Times New Roman"/>
                <a:cs typeface="Times New Roman"/>
              </a:rPr>
              <a:t>AWESOME </a:t>
            </a:r>
            <a:r>
              <a:rPr sz="1800" spc="-5" dirty="0">
                <a:latin typeface="Times New Roman"/>
                <a:cs typeface="Times New Roman"/>
              </a:rPr>
              <a:t>UPRIGHT BASS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SOLO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2"/>
              </a:rPr>
              <a:t>https://www.youtube.com/watch?v=pyUZh_Cbw6Q</a:t>
            </a:r>
            <a:endParaRPr sz="1800">
              <a:latin typeface="Times New Roman"/>
              <a:cs typeface="Times New Roman"/>
            </a:endParaRPr>
          </a:p>
          <a:p>
            <a:pPr marL="12700" marR="35369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Blues </a:t>
            </a:r>
            <a:r>
              <a:rPr sz="1800" spc="-5" dirty="0">
                <a:latin typeface="Times New Roman"/>
                <a:cs typeface="Times New Roman"/>
              </a:rPr>
              <a:t>Jazz </a:t>
            </a:r>
            <a:r>
              <a:rPr sz="1800" dirty="0">
                <a:latin typeface="Times New Roman"/>
                <a:cs typeface="Times New Roman"/>
              </a:rPr>
              <a:t>Double </a:t>
            </a:r>
            <a:r>
              <a:rPr sz="1800" spc="-5" dirty="0">
                <a:latin typeface="Times New Roman"/>
                <a:cs typeface="Times New Roman"/>
              </a:rPr>
              <a:t>bass </a:t>
            </a:r>
            <a:r>
              <a:rPr sz="1800" dirty="0">
                <a:latin typeface="Times New Roman"/>
                <a:cs typeface="Times New Roman"/>
              </a:rPr>
              <a:t>Performances.Contrabass !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Upright  Bass </a:t>
            </a:r>
            <a:r>
              <a:rPr sz="1800" dirty="0">
                <a:latin typeface="Times New Roman"/>
                <a:cs typeface="Times New Roman"/>
              </a:rPr>
              <a:t>!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3"/>
              </a:rPr>
              <a:t>https://www.youtube.com/watch?v=euhpAyy5sXY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477000" y="536448"/>
            <a:ext cx="2619375" cy="6085840"/>
            <a:chOff x="6477000" y="536448"/>
            <a:chExt cx="2619375" cy="6085840"/>
          </a:xfrm>
        </p:grpSpPr>
        <p:sp>
          <p:nvSpPr>
            <p:cNvPr id="16" name="object 16"/>
            <p:cNvSpPr/>
            <p:nvPr/>
          </p:nvSpPr>
          <p:spPr>
            <a:xfrm>
              <a:off x="8493251" y="536448"/>
              <a:ext cx="602538" cy="5334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17207" y="989076"/>
              <a:ext cx="2045207" cy="533857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94347" y="1915668"/>
              <a:ext cx="644651" cy="62941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961375" y="2019300"/>
              <a:ext cx="531876" cy="68580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77000" y="5960363"/>
              <a:ext cx="661416" cy="66141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48995" y="646176"/>
            <a:ext cx="5876925" cy="4729480"/>
            <a:chOff x="348995" y="646176"/>
            <a:chExt cx="5876925" cy="4729480"/>
          </a:xfrm>
        </p:grpSpPr>
        <p:sp>
          <p:nvSpPr>
            <p:cNvPr id="22" name="object 22"/>
            <p:cNvSpPr/>
            <p:nvPr/>
          </p:nvSpPr>
          <p:spPr>
            <a:xfrm>
              <a:off x="348995" y="646176"/>
              <a:ext cx="531876" cy="68580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08304" y="891540"/>
              <a:ext cx="393191" cy="461772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800343" y="4876799"/>
              <a:ext cx="425196" cy="498347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60016" y="3764739"/>
            <a:ext cx="428074" cy="594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5" name="object 5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5117" y="803148"/>
            <a:ext cx="437029" cy="493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02044" y="725360"/>
            <a:ext cx="7684134" cy="5892165"/>
            <a:chOff x="102044" y="725360"/>
            <a:chExt cx="7684134" cy="5892165"/>
          </a:xfrm>
        </p:grpSpPr>
        <p:sp>
          <p:nvSpPr>
            <p:cNvPr id="10" name="object 10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5061" y="738378"/>
              <a:ext cx="7658100" cy="5866130"/>
            </a:xfrm>
            <a:custGeom>
              <a:avLst/>
              <a:gdLst/>
              <a:ahLst/>
              <a:cxnLst/>
              <a:rect l="l" t="t" r="r" b="b"/>
              <a:pathLst>
                <a:path w="7658100" h="5866130">
                  <a:moveTo>
                    <a:pt x="7658100" y="0"/>
                  </a:moveTo>
                  <a:lnTo>
                    <a:pt x="0" y="0"/>
                  </a:lnTo>
                  <a:lnTo>
                    <a:pt x="0" y="5865876"/>
                  </a:lnTo>
                  <a:lnTo>
                    <a:pt x="7658100" y="5865876"/>
                  </a:lnTo>
                  <a:lnTo>
                    <a:pt x="7658100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5061" y="738378"/>
              <a:ext cx="7658100" cy="5866130"/>
            </a:xfrm>
            <a:custGeom>
              <a:avLst/>
              <a:gdLst/>
              <a:ahLst/>
              <a:cxnLst/>
              <a:rect l="l" t="t" r="r" b="b"/>
              <a:pathLst>
                <a:path w="7658100" h="5866130">
                  <a:moveTo>
                    <a:pt x="0" y="5865876"/>
                  </a:moveTo>
                  <a:lnTo>
                    <a:pt x="7658100" y="5865876"/>
                  </a:lnTo>
                  <a:lnTo>
                    <a:pt x="7658100" y="0"/>
                  </a:lnTo>
                  <a:lnTo>
                    <a:pt x="0" y="0"/>
                  </a:lnTo>
                  <a:lnTo>
                    <a:pt x="0" y="586587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987801" y="647826"/>
            <a:ext cx="17557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E36C09"/>
                </a:solidFill>
              </a:rPr>
              <a:t>К</a:t>
            </a:r>
            <a:r>
              <a:rPr sz="3200" dirty="0"/>
              <a:t>Л</a:t>
            </a:r>
            <a:r>
              <a:rPr sz="3200" dirty="0">
                <a:solidFill>
                  <a:srgbClr val="006FC0"/>
                </a:solidFill>
              </a:rPr>
              <a:t>А</a:t>
            </a:r>
            <a:r>
              <a:rPr sz="3200" spc="-5" dirty="0">
                <a:solidFill>
                  <a:srgbClr val="FFC000"/>
                </a:solidFill>
              </a:rPr>
              <a:t>В</a:t>
            </a:r>
            <a:r>
              <a:rPr sz="3200" dirty="0">
                <a:solidFill>
                  <a:srgbClr val="5F497A"/>
                </a:solidFill>
              </a:rPr>
              <a:t>И</a:t>
            </a:r>
            <a:r>
              <a:rPr sz="3200" dirty="0">
                <a:solidFill>
                  <a:srgbClr val="009900"/>
                </a:solidFill>
              </a:rPr>
              <a:t>Р</a:t>
            </a:r>
            <a:endParaRPr sz="3200"/>
          </a:p>
        </p:txBody>
      </p:sp>
      <p:sp>
        <p:nvSpPr>
          <p:cNvPr id="14" name="object 14"/>
          <p:cNvSpPr txBox="1"/>
          <p:nvPr/>
        </p:nvSpPr>
        <p:spPr>
          <a:xfrm>
            <a:off x="193649" y="1167511"/>
            <a:ext cx="7489190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Још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5" dirty="0">
                <a:latin typeface="Times New Roman"/>
                <a:cs typeface="Times New Roman"/>
              </a:rPr>
              <a:t>давне 1829. </a:t>
            </a:r>
            <a:r>
              <a:rPr sz="1600" spc="-15" dirty="0">
                <a:latin typeface="Times New Roman"/>
                <a:cs typeface="Times New Roman"/>
              </a:rPr>
              <a:t>године, </a:t>
            </a:r>
            <a:r>
              <a:rPr sz="1600" spc="-10" dirty="0">
                <a:latin typeface="Times New Roman"/>
                <a:cs typeface="Times New Roman"/>
              </a:rPr>
              <a:t>када, </a:t>
            </a:r>
            <a:r>
              <a:rPr sz="1600" spc="-5" dirty="0">
                <a:latin typeface="Times New Roman"/>
                <a:cs typeface="Times New Roman"/>
              </a:rPr>
              <a:t>по </a:t>
            </a:r>
            <a:r>
              <a:rPr sz="1600" spc="-10" dirty="0">
                <a:latin typeface="Times New Roman"/>
                <a:cs typeface="Times New Roman"/>
              </a:rPr>
              <a:t>неким изворима, </a:t>
            </a:r>
            <a:r>
              <a:rPr sz="1600" dirty="0">
                <a:latin typeface="Times New Roman"/>
                <a:cs typeface="Times New Roman"/>
              </a:rPr>
              <a:t>обер-кнез </a:t>
            </a:r>
            <a:r>
              <a:rPr sz="1600" spc="-5" dirty="0">
                <a:latin typeface="Times New Roman"/>
                <a:cs typeface="Times New Roman"/>
              </a:rPr>
              <a:t>Јеврем Обреновић  </a:t>
            </a:r>
            <a:r>
              <a:rPr sz="1600" spc="-10" dirty="0">
                <a:latin typeface="Times New Roman"/>
                <a:cs typeface="Times New Roman"/>
              </a:rPr>
              <a:t>купује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допрема </a:t>
            </a:r>
            <a:r>
              <a:rPr sz="1600" spc="-5" dirty="0">
                <a:latin typeface="Times New Roman"/>
                <a:cs typeface="Times New Roman"/>
              </a:rPr>
              <a:t>први клавир у Србији, за </a:t>
            </a:r>
            <a:r>
              <a:rPr sz="1600" spc="-10" dirty="0">
                <a:latin typeface="Times New Roman"/>
                <a:cs typeface="Times New Roman"/>
              </a:rPr>
              <a:t>потребе </a:t>
            </a:r>
            <a:r>
              <a:rPr sz="1600" spc="-5" dirty="0">
                <a:latin typeface="Times New Roman"/>
                <a:cs typeface="Times New Roman"/>
              </a:rPr>
              <a:t>складног образовања и </a:t>
            </a:r>
            <a:r>
              <a:rPr sz="1600" dirty="0">
                <a:latin typeface="Times New Roman"/>
                <a:cs typeface="Times New Roman"/>
              </a:rPr>
              <a:t>свестраног  </a:t>
            </a:r>
            <a:r>
              <a:rPr sz="1600" spc="-5" dirty="0">
                <a:latin typeface="Times New Roman"/>
                <a:cs typeface="Times New Roman"/>
              </a:rPr>
              <a:t>развоја своје мезимице, кћери </a:t>
            </a:r>
            <a:r>
              <a:rPr sz="1600" spc="-15" dirty="0">
                <a:latin typeface="Times New Roman"/>
                <a:cs typeface="Times New Roman"/>
              </a:rPr>
              <a:t>Анке, </a:t>
            </a:r>
            <a:r>
              <a:rPr sz="1600" spc="-10" dirty="0">
                <a:latin typeface="Times New Roman"/>
                <a:cs typeface="Times New Roman"/>
              </a:rPr>
              <a:t>овај леп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необичан инструмент </a:t>
            </a:r>
            <a:r>
              <a:rPr sz="1600" spc="-5" dirty="0">
                <a:latin typeface="Times New Roman"/>
                <a:cs typeface="Times New Roman"/>
              </a:rPr>
              <a:t>не </a:t>
            </a:r>
            <a:r>
              <a:rPr sz="1600" dirty="0">
                <a:latin typeface="Times New Roman"/>
                <a:cs typeface="Times New Roman"/>
              </a:rPr>
              <a:t>престаје </a:t>
            </a:r>
            <a:r>
              <a:rPr sz="1600" spc="-5" dirty="0">
                <a:latin typeface="Times New Roman"/>
                <a:cs typeface="Times New Roman"/>
              </a:rPr>
              <a:t>да  </a:t>
            </a:r>
            <a:r>
              <a:rPr sz="1600" spc="-20" dirty="0">
                <a:latin typeface="Times New Roman"/>
                <a:cs typeface="Times New Roman"/>
              </a:rPr>
              <a:t>привлачи </a:t>
            </a:r>
            <a:r>
              <a:rPr sz="1600" spc="-10" dirty="0">
                <a:latin typeface="Times New Roman"/>
                <a:cs typeface="Times New Roman"/>
              </a:rPr>
              <a:t>пажњу </a:t>
            </a:r>
            <a:r>
              <a:rPr sz="1600" spc="-5" dirty="0">
                <a:latin typeface="Times New Roman"/>
                <a:cs typeface="Times New Roman"/>
              </a:rPr>
              <a:t>свих, на </a:t>
            </a:r>
            <a:r>
              <a:rPr sz="1600" spc="-10" dirty="0">
                <a:latin typeface="Times New Roman"/>
                <a:cs typeface="Times New Roman"/>
              </a:rPr>
              <a:t>музику </a:t>
            </a:r>
            <a:r>
              <a:rPr sz="1600" dirty="0">
                <a:latin typeface="Times New Roman"/>
                <a:cs typeface="Times New Roman"/>
              </a:rPr>
              <a:t>осетљивих, </a:t>
            </a:r>
            <a:r>
              <a:rPr sz="1600" spc="-15" dirty="0">
                <a:latin typeface="Times New Roman"/>
                <a:cs typeface="Times New Roman"/>
              </a:rPr>
              <a:t>потоњих </a:t>
            </a:r>
            <a:r>
              <a:rPr sz="1600" spc="-5" dirty="0">
                <a:latin typeface="Times New Roman"/>
                <a:cs typeface="Times New Roman"/>
              </a:rPr>
              <a:t>генерација, до данашњих дана.  </a:t>
            </a:r>
            <a:r>
              <a:rPr sz="1600" spc="-20" dirty="0">
                <a:latin typeface="Times New Roman"/>
                <a:cs typeface="Times New Roman"/>
              </a:rPr>
              <a:t>Некако, </a:t>
            </a:r>
            <a:r>
              <a:rPr sz="1600" spc="-5" dirty="0">
                <a:latin typeface="Times New Roman"/>
                <a:cs typeface="Times New Roman"/>
              </a:rPr>
              <a:t>сви </a:t>
            </a:r>
            <a:r>
              <a:rPr sz="1600" spc="-10" dirty="0">
                <a:latin typeface="Times New Roman"/>
                <a:cs typeface="Times New Roman"/>
              </a:rPr>
              <a:t>воле </a:t>
            </a:r>
            <a:r>
              <a:rPr sz="1600" spc="-5" dirty="0">
                <a:latin typeface="Times New Roman"/>
                <a:cs typeface="Times New Roman"/>
              </a:rPr>
              <a:t>клавир. </a:t>
            </a:r>
            <a:r>
              <a:rPr sz="1600" spc="-80" dirty="0">
                <a:latin typeface="Times New Roman"/>
                <a:cs typeface="Times New Roman"/>
              </a:rPr>
              <a:t>Уз </a:t>
            </a:r>
            <a:r>
              <a:rPr sz="1600" spc="-5" dirty="0">
                <a:latin typeface="Times New Roman"/>
                <a:cs typeface="Times New Roman"/>
              </a:rPr>
              <a:t>клавир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20" dirty="0">
                <a:latin typeface="Times New Roman"/>
                <a:cs typeface="Times New Roman"/>
              </a:rPr>
              <a:t>може </a:t>
            </a:r>
            <a:r>
              <a:rPr sz="1600" spc="-5" dirty="0">
                <a:latin typeface="Times New Roman"/>
                <a:cs typeface="Times New Roman"/>
              </a:rPr>
              <a:t>лепо </a:t>
            </a:r>
            <a:r>
              <a:rPr sz="1600" spc="-15" dirty="0">
                <a:latin typeface="Times New Roman"/>
                <a:cs typeface="Times New Roman"/>
              </a:rPr>
              <a:t>певати, </a:t>
            </a:r>
            <a:r>
              <a:rPr sz="1600" spc="-10" dirty="0">
                <a:latin typeface="Times New Roman"/>
                <a:cs typeface="Times New Roman"/>
              </a:rPr>
              <a:t>диван </a:t>
            </a:r>
            <a:r>
              <a:rPr sz="1600" spc="-5" dirty="0">
                <a:latin typeface="Times New Roman"/>
                <a:cs typeface="Times New Roman"/>
              </a:rPr>
              <a:t>је у </a:t>
            </a:r>
            <a:r>
              <a:rPr sz="1600" spc="-20" dirty="0">
                <a:latin typeface="Times New Roman"/>
                <a:cs typeface="Times New Roman"/>
              </a:rPr>
              <a:t>заједничком  </a:t>
            </a:r>
            <a:r>
              <a:rPr sz="1600" spc="-5" dirty="0">
                <a:latin typeface="Times New Roman"/>
                <a:cs typeface="Times New Roman"/>
              </a:rPr>
              <a:t>свирању </a:t>
            </a:r>
            <a:r>
              <a:rPr sz="1600" spc="5" dirty="0">
                <a:latin typeface="Times New Roman"/>
                <a:cs typeface="Times New Roman"/>
              </a:rPr>
              <a:t>са </a:t>
            </a:r>
            <a:r>
              <a:rPr sz="1600" spc="-15" dirty="0">
                <a:latin typeface="Times New Roman"/>
                <a:cs typeface="Times New Roman"/>
              </a:rPr>
              <a:t>виолином, </a:t>
            </a:r>
            <a:r>
              <a:rPr sz="1600" spc="-30" dirty="0">
                <a:latin typeface="Times New Roman"/>
                <a:cs typeface="Times New Roman"/>
              </a:rPr>
              <a:t>флаутом, </a:t>
            </a:r>
            <a:r>
              <a:rPr sz="1600" spc="-10" dirty="0">
                <a:latin typeface="Times New Roman"/>
                <a:cs typeface="Times New Roman"/>
              </a:rPr>
              <a:t>виолончелом.Клавир </a:t>
            </a:r>
            <a:r>
              <a:rPr sz="1600" spc="-5" dirty="0">
                <a:latin typeface="Times New Roman"/>
                <a:cs typeface="Times New Roman"/>
              </a:rPr>
              <a:t>је </a:t>
            </a:r>
            <a:r>
              <a:rPr sz="1600" spc="-10" dirty="0">
                <a:latin typeface="Times New Roman"/>
                <a:cs typeface="Times New Roman"/>
              </a:rPr>
              <a:t>инструмент </a:t>
            </a:r>
            <a:r>
              <a:rPr sz="1600" spc="5" dirty="0">
                <a:latin typeface="Times New Roman"/>
                <a:cs typeface="Times New Roman"/>
              </a:rPr>
              <a:t>са </a:t>
            </a:r>
            <a:r>
              <a:rPr sz="1600" spc="-10" dirty="0">
                <a:latin typeface="Times New Roman"/>
                <a:cs typeface="Times New Roman"/>
              </a:rPr>
              <a:t>диркама, </a:t>
            </a:r>
            <a:r>
              <a:rPr sz="1600" spc="-5" dirty="0">
                <a:latin typeface="Times New Roman"/>
                <a:cs typeface="Times New Roman"/>
              </a:rPr>
              <a:t>за  чије свирање је потребно </a:t>
            </a:r>
            <a:r>
              <a:rPr sz="1600" spc="-10" dirty="0">
                <a:latin typeface="Times New Roman"/>
                <a:cs typeface="Times New Roman"/>
              </a:rPr>
              <a:t>савладати много </a:t>
            </a:r>
            <a:r>
              <a:rPr sz="1600" spc="-15" dirty="0">
                <a:latin typeface="Times New Roman"/>
                <a:cs typeface="Times New Roman"/>
              </a:rPr>
              <a:t>композиција, </a:t>
            </a:r>
            <a:r>
              <a:rPr sz="1600" spc="-5" dirty="0">
                <a:latin typeface="Times New Roman"/>
                <a:cs typeface="Times New Roman"/>
              </a:rPr>
              <a:t>најразличитијих </a:t>
            </a:r>
            <a:r>
              <a:rPr sz="1600" dirty="0">
                <a:latin typeface="Times New Roman"/>
                <a:cs typeface="Times New Roman"/>
              </a:rPr>
              <a:t>садржаја </a:t>
            </a:r>
            <a:r>
              <a:rPr sz="1600" spc="-5" dirty="0">
                <a:latin typeface="Times New Roman"/>
                <a:cs typeface="Times New Roman"/>
              </a:rPr>
              <a:t>и  </a:t>
            </a:r>
            <a:r>
              <a:rPr sz="1600" spc="-15" dirty="0">
                <a:latin typeface="Times New Roman"/>
                <a:cs typeface="Times New Roman"/>
              </a:rPr>
              <a:t>извођачких </a:t>
            </a:r>
            <a:r>
              <a:rPr sz="1600" spc="-10" dirty="0">
                <a:latin typeface="Times New Roman"/>
                <a:cs typeface="Times New Roman"/>
              </a:rPr>
              <a:t>захтева, </a:t>
            </a:r>
            <a:r>
              <a:rPr sz="1600" spc="-15" dirty="0">
                <a:latin typeface="Times New Roman"/>
                <a:cs typeface="Times New Roman"/>
              </a:rPr>
              <a:t>што, </a:t>
            </a:r>
            <a:r>
              <a:rPr sz="1600" spc="-5" dirty="0">
                <a:latin typeface="Times New Roman"/>
                <a:cs typeface="Times New Roman"/>
              </a:rPr>
              <a:t>за дивну последицу </a:t>
            </a:r>
            <a:r>
              <a:rPr sz="1600" spc="-15" dirty="0">
                <a:latin typeface="Times New Roman"/>
                <a:cs typeface="Times New Roman"/>
              </a:rPr>
              <a:t>има </a:t>
            </a:r>
            <a:r>
              <a:rPr sz="1600" spc="-10" dirty="0">
                <a:latin typeface="Times New Roman"/>
                <a:cs typeface="Times New Roman"/>
              </a:rPr>
              <a:t>много тога: упознавање </a:t>
            </a:r>
            <a:r>
              <a:rPr sz="1600" spc="5" dirty="0">
                <a:latin typeface="Times New Roman"/>
                <a:cs typeface="Times New Roman"/>
              </a:rPr>
              <a:t>са </a:t>
            </a:r>
            <a:r>
              <a:rPr sz="1600" spc="-10" dirty="0">
                <a:latin typeface="Times New Roman"/>
                <a:cs typeface="Times New Roman"/>
              </a:rPr>
              <a:t>неким 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5" dirty="0">
                <a:latin typeface="Times New Roman"/>
                <a:cs typeface="Times New Roman"/>
              </a:rPr>
              <a:t>најдивнијих дела </a:t>
            </a:r>
            <a:r>
              <a:rPr sz="1600" spc="-10" dirty="0">
                <a:latin typeface="Times New Roman"/>
                <a:cs typeface="Times New Roman"/>
              </a:rPr>
              <a:t>музичке </a:t>
            </a:r>
            <a:r>
              <a:rPr sz="1600" spc="-5" dirty="0">
                <a:latin typeface="Times New Roman"/>
                <a:cs typeface="Times New Roman"/>
              </a:rPr>
              <a:t>уметности и </a:t>
            </a:r>
            <a:r>
              <a:rPr sz="1600" spc="-30" dirty="0">
                <a:latin typeface="Times New Roman"/>
                <a:cs typeface="Times New Roman"/>
              </a:rPr>
              <a:t>људског </a:t>
            </a:r>
            <a:r>
              <a:rPr sz="1600" spc="-10" dirty="0">
                <a:latin typeface="Times New Roman"/>
                <a:cs typeface="Times New Roman"/>
              </a:rPr>
              <a:t>стваралаштва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spc="-10" dirty="0">
                <a:latin typeface="Times New Roman"/>
                <a:cs typeface="Times New Roman"/>
              </a:rPr>
              <a:t>целини, изразито  </a:t>
            </a:r>
            <a:r>
              <a:rPr sz="1600" spc="-15" dirty="0">
                <a:latin typeface="Times New Roman"/>
                <a:cs typeface="Times New Roman"/>
              </a:rPr>
              <a:t>благотворан </a:t>
            </a:r>
            <a:r>
              <a:rPr sz="1600" spc="-5" dirty="0">
                <a:latin typeface="Times New Roman"/>
                <a:cs typeface="Times New Roman"/>
              </a:rPr>
              <a:t>утицај на развој </a:t>
            </a:r>
            <a:r>
              <a:rPr sz="1600" spc="-20" dirty="0">
                <a:latin typeface="Times New Roman"/>
                <a:cs typeface="Times New Roman"/>
              </a:rPr>
              <a:t>психомоторних </a:t>
            </a:r>
            <a:r>
              <a:rPr sz="1600" dirty="0">
                <a:latin typeface="Times New Roman"/>
                <a:cs typeface="Times New Roman"/>
              </a:rPr>
              <a:t>способности, </a:t>
            </a:r>
            <a:r>
              <a:rPr sz="1600" spc="-45" dirty="0">
                <a:latin typeface="Times New Roman"/>
                <a:cs typeface="Times New Roman"/>
              </a:rPr>
              <a:t>код </a:t>
            </a:r>
            <a:r>
              <a:rPr sz="1600" spc="-5" dirty="0">
                <a:latin typeface="Times New Roman"/>
                <a:cs typeface="Times New Roman"/>
              </a:rPr>
              <a:t>деце </a:t>
            </a:r>
            <a:r>
              <a:rPr sz="1600" spc="-15" dirty="0">
                <a:latin typeface="Times New Roman"/>
                <a:cs typeface="Times New Roman"/>
              </a:rPr>
              <a:t>нарочито. </a:t>
            </a:r>
            <a:r>
              <a:rPr sz="1600" spc="-5" dirty="0">
                <a:latin typeface="Times New Roman"/>
                <a:cs typeface="Times New Roman"/>
              </a:rPr>
              <a:t>За  </a:t>
            </a:r>
            <a:r>
              <a:rPr sz="1600" spc="-10" dirty="0">
                <a:latin typeface="Times New Roman"/>
                <a:cs typeface="Times New Roman"/>
              </a:rPr>
              <a:t>овладавање вештином </a:t>
            </a:r>
            <a:r>
              <a:rPr sz="1600" spc="-5" dirty="0">
                <a:latin typeface="Times New Roman"/>
                <a:cs typeface="Times New Roman"/>
              </a:rPr>
              <a:t>свирања на клавиру потребни </a:t>
            </a:r>
            <a:r>
              <a:rPr sz="1600" spc="-15" dirty="0">
                <a:latin typeface="Times New Roman"/>
                <a:cs typeface="Times New Roman"/>
              </a:rPr>
              <a:t>су </a:t>
            </a:r>
            <a:r>
              <a:rPr sz="1600" spc="-5" dirty="0">
                <a:latin typeface="Times New Roman"/>
                <a:cs typeface="Times New Roman"/>
              </a:rPr>
              <a:t>лепо развијене </a:t>
            </a:r>
            <a:r>
              <a:rPr sz="1600" spc="-10" dirty="0">
                <a:latin typeface="Times New Roman"/>
                <a:cs typeface="Times New Roman"/>
              </a:rPr>
              <a:t>музичке  </a:t>
            </a:r>
            <a:r>
              <a:rPr sz="1600" dirty="0">
                <a:latin typeface="Times New Roman"/>
                <a:cs typeface="Times New Roman"/>
              </a:rPr>
              <a:t>способности: </a:t>
            </a:r>
            <a:r>
              <a:rPr sz="1600" spc="-5" dirty="0">
                <a:latin typeface="Times New Roman"/>
                <a:cs typeface="Times New Roman"/>
              </a:rPr>
              <a:t>добар </a:t>
            </a:r>
            <a:r>
              <a:rPr sz="1600" spc="-10" dirty="0">
                <a:latin typeface="Times New Roman"/>
                <a:cs typeface="Times New Roman"/>
              </a:rPr>
              <a:t>слух, </a:t>
            </a:r>
            <a:r>
              <a:rPr sz="1600" spc="-5" dirty="0">
                <a:latin typeface="Times New Roman"/>
                <a:cs typeface="Times New Roman"/>
              </a:rPr>
              <a:t>лепо </a:t>
            </a:r>
            <a:r>
              <a:rPr sz="1600" spc="-10" dirty="0">
                <a:latin typeface="Times New Roman"/>
                <a:cs typeface="Times New Roman"/>
              </a:rPr>
              <a:t>певање, </a:t>
            </a:r>
            <a:r>
              <a:rPr sz="1600" spc="-5" dirty="0">
                <a:latin typeface="Times New Roman"/>
                <a:cs typeface="Times New Roman"/>
              </a:rPr>
              <a:t>истанчан </a:t>
            </a:r>
            <a:r>
              <a:rPr sz="1600" spc="5" dirty="0">
                <a:latin typeface="Times New Roman"/>
                <a:cs typeface="Times New Roman"/>
              </a:rPr>
              <a:t>осећај </a:t>
            </a:r>
            <a:r>
              <a:rPr sz="1600" spc="-5" dirty="0">
                <a:latin typeface="Times New Roman"/>
                <a:cs typeface="Times New Roman"/>
              </a:rPr>
              <a:t>за </a:t>
            </a:r>
            <a:r>
              <a:rPr sz="1600" dirty="0">
                <a:latin typeface="Times New Roman"/>
                <a:cs typeface="Times New Roman"/>
              </a:rPr>
              <a:t>ритам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5" dirty="0">
                <a:latin typeface="Times New Roman"/>
                <a:cs typeface="Times New Roman"/>
              </a:rPr>
              <a:t>веома </a:t>
            </a:r>
            <a:r>
              <a:rPr sz="1600" spc="-5" dirty="0">
                <a:latin typeface="Times New Roman"/>
                <a:cs typeface="Times New Roman"/>
              </a:rPr>
              <a:t>стрпљив,  упоран рад, </a:t>
            </a:r>
            <a:r>
              <a:rPr sz="1600" spc="5" dirty="0">
                <a:latin typeface="Times New Roman"/>
                <a:cs typeface="Times New Roman"/>
              </a:rPr>
              <a:t>самостално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5" dirty="0">
                <a:latin typeface="Times New Roman"/>
                <a:cs typeface="Times New Roman"/>
              </a:rPr>
              <a:t>са </a:t>
            </a:r>
            <a:r>
              <a:rPr sz="1600" spc="-5" dirty="0">
                <a:latin typeface="Times New Roman"/>
                <a:cs typeface="Times New Roman"/>
              </a:rPr>
              <a:t>професором. Послушај </a:t>
            </a:r>
            <a:r>
              <a:rPr sz="1600" spc="-15" dirty="0">
                <a:latin typeface="Times New Roman"/>
                <a:cs typeface="Times New Roman"/>
              </a:rPr>
              <a:t>чудесни </a:t>
            </a:r>
            <a:r>
              <a:rPr sz="1600" spc="-5" dirty="0">
                <a:latin typeface="Times New Roman"/>
                <a:cs typeface="Times New Roman"/>
              </a:rPr>
              <a:t>свет дирки клавира:  Maxim </a:t>
            </a:r>
            <a:r>
              <a:rPr sz="1600" spc="-30" dirty="0">
                <a:latin typeface="Times New Roman"/>
                <a:cs typeface="Times New Roman"/>
              </a:rPr>
              <a:t>Vengerov </a:t>
            </a:r>
            <a:r>
              <a:rPr sz="1600" spc="-5" dirty="0">
                <a:latin typeface="Times New Roman"/>
                <a:cs typeface="Times New Roman"/>
              </a:rPr>
              <a:t>and Lisa </a:t>
            </a:r>
            <a:r>
              <a:rPr sz="1600" spc="-35" dirty="0">
                <a:latin typeface="Times New Roman"/>
                <a:cs typeface="Times New Roman"/>
              </a:rPr>
              <a:t>Vengerov, </a:t>
            </a:r>
            <a:r>
              <a:rPr sz="1600" spc="-5" dirty="0">
                <a:latin typeface="Times New Roman"/>
                <a:cs typeface="Times New Roman"/>
              </a:rPr>
              <a:t>father and daughter </a:t>
            </a:r>
            <a:r>
              <a:rPr sz="1600" spc="-10" dirty="0">
                <a:latin typeface="Times New Roman"/>
                <a:cs typeface="Times New Roman"/>
              </a:rPr>
              <a:t>musical </a:t>
            </a:r>
            <a:r>
              <a:rPr sz="1600" spc="-5" dirty="0">
                <a:latin typeface="Times New Roman"/>
                <a:cs typeface="Times New Roman"/>
              </a:rPr>
              <a:t>duo 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https://www.youtube.com/watch?v=98M6khdJeKE</a:t>
            </a:r>
            <a:endParaRPr sz="1600">
              <a:latin typeface="Times New Roman"/>
              <a:cs typeface="Times New Roman"/>
            </a:endParaRPr>
          </a:p>
          <a:p>
            <a:pPr marL="12700" marR="241300">
              <a:lnSpc>
                <a:spcPct val="100000"/>
              </a:lnSpc>
              <a:spcBef>
                <a:spcPts val="5"/>
              </a:spcBef>
            </a:pPr>
            <a:r>
              <a:rPr sz="1600" spc="-50" dirty="0">
                <a:latin typeface="Times New Roman"/>
                <a:cs typeface="Times New Roman"/>
              </a:rPr>
              <a:t>Vera </a:t>
            </a:r>
            <a:r>
              <a:rPr sz="1600" spc="-5" dirty="0">
                <a:latin typeface="Times New Roman"/>
                <a:cs typeface="Times New Roman"/>
              </a:rPr>
              <a:t>Milankovic Daljska rapsodija 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https://www.youtube.com/watch?v=AMXLhD0ePyw </a:t>
            </a:r>
            <a:r>
              <a:rPr sz="16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Debussy "Clair de Lune" on Piano for 80 </a:t>
            </a:r>
            <a:r>
              <a:rPr sz="1600" spc="-45" dirty="0">
                <a:latin typeface="Times New Roman"/>
                <a:cs typeface="Times New Roman"/>
              </a:rPr>
              <a:t>Year </a:t>
            </a:r>
            <a:r>
              <a:rPr sz="1600" spc="-5" dirty="0">
                <a:latin typeface="Times New Roman"/>
                <a:cs typeface="Times New Roman"/>
              </a:rPr>
              <a:t>Old Elephanthttps: 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https://www.youtube.com/watch?v=i1qQOGCyRbY</a:t>
            </a:r>
            <a:endParaRPr sz="1600">
              <a:latin typeface="Times New Roman"/>
              <a:cs typeface="Times New Roman"/>
            </a:endParaRPr>
          </a:p>
          <a:p>
            <a:pPr marL="12700" marR="80581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Elisey Mysin </a:t>
            </a:r>
            <a:r>
              <a:rPr sz="1600" spc="-20" dirty="0">
                <a:latin typeface="Times New Roman"/>
                <a:cs typeface="Times New Roman"/>
              </a:rPr>
              <a:t>C.DEBUSSY: </a:t>
            </a:r>
            <a:r>
              <a:rPr sz="1600" spc="-5" dirty="0">
                <a:latin typeface="Times New Roman"/>
                <a:cs typeface="Times New Roman"/>
              </a:rPr>
              <a:t>Doctor Gradus ad Parnassum/ Golliwogg's Cakewalk  </a:t>
            </a:r>
            <a:r>
              <a:rPr sz="16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2"/>
              </a:rPr>
              <a:t>https://www.youtube.com/watch?v=vLT5cPkEkCU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549640" y="513587"/>
            <a:ext cx="594359" cy="5334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86166" y="686677"/>
            <a:ext cx="343814" cy="48159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338327" y="792480"/>
            <a:ext cx="8738870" cy="5878195"/>
            <a:chOff x="338327" y="792480"/>
            <a:chExt cx="8738870" cy="5878195"/>
          </a:xfrm>
        </p:grpSpPr>
        <p:sp>
          <p:nvSpPr>
            <p:cNvPr id="18" name="object 18"/>
            <p:cNvSpPr/>
            <p:nvPr/>
          </p:nvSpPr>
          <p:spPr>
            <a:xfrm>
              <a:off x="338327" y="792480"/>
              <a:ext cx="393192" cy="46177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65036" y="5972556"/>
              <a:ext cx="423672" cy="49834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001256" y="5338571"/>
              <a:ext cx="661416" cy="66141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022510" y="2061783"/>
              <a:ext cx="440173" cy="612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769351" y="1295399"/>
              <a:ext cx="1307591" cy="470154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551163" y="6172200"/>
              <a:ext cx="402903" cy="49834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7239000" y="803148"/>
            <a:ext cx="423672" cy="4983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5" name="object 5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69163" y="725360"/>
            <a:ext cx="7693659" cy="5828030"/>
            <a:chOff x="169163" y="725360"/>
            <a:chExt cx="7693659" cy="5828030"/>
          </a:xfrm>
        </p:grpSpPr>
        <p:sp>
          <p:nvSpPr>
            <p:cNvPr id="9" name="object 9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9465" y="738378"/>
              <a:ext cx="7550150" cy="5801995"/>
            </a:xfrm>
            <a:custGeom>
              <a:avLst/>
              <a:gdLst/>
              <a:ahLst/>
              <a:cxnLst/>
              <a:rect l="l" t="t" r="r" b="b"/>
              <a:pathLst>
                <a:path w="7550150" h="5801995">
                  <a:moveTo>
                    <a:pt x="7549896" y="0"/>
                  </a:moveTo>
                  <a:lnTo>
                    <a:pt x="0" y="0"/>
                  </a:lnTo>
                  <a:lnTo>
                    <a:pt x="0" y="5801868"/>
                  </a:lnTo>
                  <a:lnTo>
                    <a:pt x="7549896" y="5801868"/>
                  </a:lnTo>
                  <a:lnTo>
                    <a:pt x="75498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9465" y="738378"/>
              <a:ext cx="7550150" cy="5801995"/>
            </a:xfrm>
            <a:custGeom>
              <a:avLst/>
              <a:gdLst/>
              <a:ahLst/>
              <a:cxnLst/>
              <a:rect l="l" t="t" r="r" b="b"/>
              <a:pathLst>
                <a:path w="7550150" h="5801995">
                  <a:moveTo>
                    <a:pt x="0" y="5801868"/>
                  </a:moveTo>
                  <a:lnTo>
                    <a:pt x="7549896" y="5801868"/>
                  </a:lnTo>
                  <a:lnTo>
                    <a:pt x="7549896" y="0"/>
                  </a:lnTo>
                  <a:lnTo>
                    <a:pt x="0" y="0"/>
                  </a:lnTo>
                  <a:lnTo>
                    <a:pt x="0" y="5801868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155951" y="798957"/>
            <a:ext cx="16383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E36C09"/>
                </a:solidFill>
              </a:rPr>
              <a:t>Г</a:t>
            </a:r>
            <a:r>
              <a:rPr sz="3200" dirty="0"/>
              <a:t>И</a:t>
            </a:r>
            <a:r>
              <a:rPr sz="3200" spc="-160" dirty="0">
                <a:solidFill>
                  <a:srgbClr val="006FC0"/>
                </a:solidFill>
              </a:rPr>
              <a:t>Т</a:t>
            </a:r>
            <a:r>
              <a:rPr sz="3200" dirty="0">
                <a:solidFill>
                  <a:srgbClr val="FFC000"/>
                </a:solidFill>
              </a:rPr>
              <a:t>А</a:t>
            </a:r>
            <a:r>
              <a:rPr sz="3200" spc="-409" dirty="0">
                <a:solidFill>
                  <a:srgbClr val="5F497A"/>
                </a:solidFill>
              </a:rPr>
              <a:t>Р</a:t>
            </a:r>
            <a:r>
              <a:rPr sz="3200" dirty="0">
                <a:solidFill>
                  <a:srgbClr val="009900"/>
                </a:solidFill>
              </a:rPr>
              <a:t>А</a:t>
            </a:r>
            <a:endParaRPr sz="3200"/>
          </a:p>
        </p:txBody>
      </p:sp>
      <p:sp>
        <p:nvSpPr>
          <p:cNvPr id="13" name="object 13"/>
          <p:cNvSpPr txBox="1"/>
          <p:nvPr/>
        </p:nvSpPr>
        <p:spPr>
          <a:xfrm>
            <a:off x="377139" y="1318641"/>
            <a:ext cx="734314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Гитара </a:t>
            </a:r>
            <a:r>
              <a:rPr sz="1600" spc="-5" dirty="0">
                <a:latin typeface="Times New Roman"/>
                <a:cs typeface="Times New Roman"/>
              </a:rPr>
              <a:t>је дрвени </a:t>
            </a:r>
            <a:r>
              <a:rPr sz="1600" spc="-10" dirty="0">
                <a:latin typeface="Times New Roman"/>
                <a:cs typeface="Times New Roman"/>
              </a:rPr>
              <a:t>жичани, </a:t>
            </a:r>
            <a:r>
              <a:rPr sz="1600" spc="-5" dirty="0">
                <a:latin typeface="Times New Roman"/>
                <a:cs typeface="Times New Roman"/>
              </a:rPr>
              <a:t>трзачки </a:t>
            </a:r>
            <a:r>
              <a:rPr sz="1600" spc="-10" dirty="0">
                <a:latin typeface="Times New Roman"/>
                <a:cs typeface="Times New Roman"/>
              </a:rPr>
              <a:t>инструмент </a:t>
            </a:r>
            <a:r>
              <a:rPr sz="1600" spc="5" dirty="0">
                <a:latin typeface="Times New Roman"/>
                <a:cs typeface="Times New Roman"/>
              </a:rPr>
              <a:t>са </a:t>
            </a:r>
            <a:r>
              <a:rPr sz="1600" spc="-5" dirty="0">
                <a:latin typeface="Times New Roman"/>
                <a:cs typeface="Times New Roman"/>
              </a:rPr>
              <a:t>6 жица. </a:t>
            </a:r>
            <a:r>
              <a:rPr sz="1600" spc="-10" dirty="0">
                <a:latin typeface="Times New Roman"/>
                <a:cs typeface="Times New Roman"/>
              </a:rPr>
              <a:t>Потекла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10" dirty="0">
                <a:latin typeface="Times New Roman"/>
                <a:cs typeface="Times New Roman"/>
              </a:rPr>
              <a:t>музичкиг </a:t>
            </a:r>
            <a:r>
              <a:rPr sz="1600" spc="-15" dirty="0">
                <a:latin typeface="Times New Roman"/>
                <a:cs typeface="Times New Roman"/>
              </a:rPr>
              <a:t>лука  </a:t>
            </a:r>
            <a:r>
              <a:rPr sz="1600" spc="-5" dirty="0">
                <a:latin typeface="Times New Roman"/>
                <a:cs typeface="Times New Roman"/>
              </a:rPr>
              <a:t>из </a:t>
            </a:r>
            <a:r>
              <a:rPr sz="1600" spc="-10" dirty="0">
                <a:latin typeface="Times New Roman"/>
                <a:cs typeface="Times New Roman"/>
              </a:rPr>
              <a:t>праисторије </a:t>
            </a:r>
            <a:r>
              <a:rPr sz="1600" spc="-5" dirty="0">
                <a:latin typeface="Times New Roman"/>
                <a:cs typeface="Times New Roman"/>
              </a:rPr>
              <a:t>а развила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dirty="0">
                <a:latin typeface="Times New Roman"/>
                <a:cs typeface="Times New Roman"/>
              </a:rPr>
              <a:t>садашњи </a:t>
            </a:r>
            <a:r>
              <a:rPr sz="1600" spc="-15" dirty="0">
                <a:latin typeface="Times New Roman"/>
                <a:cs typeface="Times New Roman"/>
              </a:rPr>
              <a:t>облик </a:t>
            </a:r>
            <a:r>
              <a:rPr sz="1600" spc="-5" dirty="0">
                <a:latin typeface="Times New Roman"/>
                <a:cs typeface="Times New Roman"/>
              </a:rPr>
              <a:t>у Шпанији у 19. </a:t>
            </a:r>
            <a:r>
              <a:rPr sz="1600" spc="-45" dirty="0">
                <a:latin typeface="Times New Roman"/>
                <a:cs typeface="Times New Roman"/>
              </a:rPr>
              <a:t>веку, </a:t>
            </a:r>
            <a:r>
              <a:rPr sz="1600" spc="-10" dirty="0">
                <a:latin typeface="Times New Roman"/>
                <a:cs typeface="Times New Roman"/>
              </a:rPr>
              <a:t>кад </a:t>
            </a:r>
            <a:r>
              <a:rPr sz="1600" spc="-5" dirty="0">
                <a:latin typeface="Times New Roman"/>
                <a:cs typeface="Times New Roman"/>
              </a:rPr>
              <a:t>и  </a:t>
            </a:r>
            <a:r>
              <a:rPr sz="1600" spc="-10" dirty="0">
                <a:latin typeface="Times New Roman"/>
                <a:cs typeface="Times New Roman"/>
              </a:rPr>
              <a:t>доживљава </a:t>
            </a:r>
            <a:r>
              <a:rPr sz="1600" spc="-5" dirty="0">
                <a:latin typeface="Times New Roman"/>
                <a:cs typeface="Times New Roman"/>
              </a:rPr>
              <a:t>своју </a:t>
            </a:r>
            <a:r>
              <a:rPr sz="1600" spc="-15" dirty="0">
                <a:latin typeface="Times New Roman"/>
                <a:cs typeface="Times New Roman"/>
              </a:rPr>
              <a:t>уметничку </a:t>
            </a:r>
            <a:r>
              <a:rPr sz="1600" dirty="0">
                <a:latin typeface="Times New Roman"/>
                <a:cs typeface="Times New Roman"/>
              </a:rPr>
              <a:t>ренесансу </a:t>
            </a:r>
            <a:r>
              <a:rPr sz="1600" spc="-10" dirty="0">
                <a:latin typeface="Times New Roman"/>
                <a:cs typeface="Times New Roman"/>
              </a:rPr>
              <a:t>као </a:t>
            </a:r>
            <a:r>
              <a:rPr sz="1600" spc="-20" dirty="0">
                <a:latin typeface="Times New Roman"/>
                <a:cs typeface="Times New Roman"/>
              </a:rPr>
              <a:t>инструмент. </a:t>
            </a:r>
            <a:r>
              <a:rPr sz="1600" spc="-5" dirty="0">
                <a:latin typeface="Times New Roman"/>
                <a:cs typeface="Times New Roman"/>
              </a:rPr>
              <a:t>Порекло </a:t>
            </a:r>
            <a:r>
              <a:rPr sz="1600" spc="-15" dirty="0">
                <a:latin typeface="Times New Roman"/>
                <a:cs typeface="Times New Roman"/>
              </a:rPr>
              <a:t>речи </a:t>
            </a:r>
            <a:r>
              <a:rPr sz="1600" dirty="0">
                <a:latin typeface="Times New Roman"/>
                <a:cs typeface="Times New Roman"/>
              </a:rPr>
              <a:t>гитара </a:t>
            </a:r>
            <a:r>
              <a:rPr sz="1600" spc="-5" dirty="0">
                <a:latin typeface="Times New Roman"/>
                <a:cs typeface="Times New Roman"/>
              </a:rPr>
              <a:t>сеже  до </a:t>
            </a:r>
            <a:r>
              <a:rPr sz="1600" spc="-10" dirty="0">
                <a:latin typeface="Times New Roman"/>
                <a:cs typeface="Times New Roman"/>
              </a:rPr>
              <a:t>далеке </a:t>
            </a:r>
            <a:r>
              <a:rPr sz="1600" spc="-5" dirty="0">
                <a:latin typeface="Times New Roman"/>
                <a:cs typeface="Times New Roman"/>
              </a:rPr>
              <a:t>Персије, </a:t>
            </a:r>
            <a:r>
              <a:rPr sz="1600" spc="-30" dirty="0">
                <a:latin typeface="Times New Roman"/>
                <a:cs typeface="Times New Roman"/>
              </a:rPr>
              <a:t>где </a:t>
            </a:r>
            <a:r>
              <a:rPr sz="1600" spc="-5" dirty="0">
                <a:latin typeface="Times New Roman"/>
                <a:cs typeface="Times New Roman"/>
              </a:rPr>
              <a:t>„гит” </a:t>
            </a:r>
            <a:r>
              <a:rPr sz="1600" spc="-20" dirty="0">
                <a:latin typeface="Times New Roman"/>
                <a:cs typeface="Times New Roman"/>
              </a:rPr>
              <a:t>значи </a:t>
            </a:r>
            <a:r>
              <a:rPr sz="1600" spc="-10" dirty="0">
                <a:latin typeface="Times New Roman"/>
                <a:cs typeface="Times New Roman"/>
              </a:rPr>
              <a:t>музика, </a:t>
            </a:r>
            <a:r>
              <a:rPr sz="1600" spc="-5" dirty="0">
                <a:latin typeface="Times New Roman"/>
                <a:cs typeface="Times New Roman"/>
              </a:rPr>
              <a:t>а </a:t>
            </a:r>
            <a:r>
              <a:rPr sz="1600" dirty="0">
                <a:latin typeface="Times New Roman"/>
                <a:cs typeface="Times New Roman"/>
              </a:rPr>
              <a:t>„тар” </a:t>
            </a:r>
            <a:r>
              <a:rPr sz="1600" spc="-5" dirty="0">
                <a:latin typeface="Times New Roman"/>
                <a:cs typeface="Times New Roman"/>
              </a:rPr>
              <a:t>жица. </a:t>
            </a:r>
            <a:r>
              <a:rPr sz="1600" spc="-15" dirty="0">
                <a:latin typeface="Times New Roman"/>
                <a:cs typeface="Times New Roman"/>
              </a:rPr>
              <a:t>Облик </a:t>
            </a:r>
            <a:r>
              <a:rPr sz="1600" spc="-5" dirty="0">
                <a:latin typeface="Times New Roman"/>
                <a:cs typeface="Times New Roman"/>
              </a:rPr>
              <a:t>гитаре </a:t>
            </a:r>
            <a:r>
              <a:rPr sz="1600" spc="-15" dirty="0">
                <a:latin typeface="Times New Roman"/>
                <a:cs typeface="Times New Roman"/>
              </a:rPr>
              <a:t>какав </a:t>
            </a:r>
            <a:r>
              <a:rPr sz="1600" spc="-5" dirty="0">
                <a:latin typeface="Times New Roman"/>
                <a:cs typeface="Times New Roman"/>
              </a:rPr>
              <a:t>данас  знамо </a:t>
            </a:r>
            <a:r>
              <a:rPr sz="1600" spc="-15" dirty="0">
                <a:latin typeface="Times New Roman"/>
                <a:cs typeface="Times New Roman"/>
              </a:rPr>
              <a:t>помиње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spc="-10" dirty="0">
                <a:latin typeface="Times New Roman"/>
                <a:cs typeface="Times New Roman"/>
              </a:rPr>
              <a:t>Шпанији </a:t>
            </a:r>
            <a:r>
              <a:rPr sz="1600" spc="-5" dirty="0">
                <a:latin typeface="Times New Roman"/>
                <a:cs typeface="Times New Roman"/>
              </a:rPr>
              <a:t>још у 14. </a:t>
            </a:r>
            <a:r>
              <a:rPr sz="1600" spc="-45" dirty="0">
                <a:latin typeface="Times New Roman"/>
                <a:cs typeface="Times New Roman"/>
              </a:rPr>
              <a:t>веку, </a:t>
            </a:r>
            <a:r>
              <a:rPr sz="1600" spc="-10" dirty="0">
                <a:latin typeface="Times New Roman"/>
                <a:cs typeface="Times New Roman"/>
              </a:rPr>
              <a:t>када овај инструмент </a:t>
            </a:r>
            <a:r>
              <a:rPr sz="1600" spc="-5" dirty="0">
                <a:latin typeface="Times New Roman"/>
                <a:cs typeface="Times New Roman"/>
              </a:rPr>
              <a:t>стиче </a:t>
            </a:r>
            <a:r>
              <a:rPr sz="1600" spc="-10" dirty="0">
                <a:latin typeface="Times New Roman"/>
                <a:cs typeface="Times New Roman"/>
              </a:rPr>
              <a:t>велику  </a:t>
            </a:r>
            <a:r>
              <a:rPr sz="1600" spc="-20" dirty="0">
                <a:latin typeface="Times New Roman"/>
                <a:cs typeface="Times New Roman"/>
              </a:rPr>
              <a:t>популарност. </a:t>
            </a:r>
            <a:r>
              <a:rPr sz="1600" spc="-15" dirty="0">
                <a:latin typeface="Times New Roman"/>
                <a:cs typeface="Times New Roman"/>
              </a:rPr>
              <a:t>Од </a:t>
            </a:r>
            <a:r>
              <a:rPr sz="1600" dirty="0">
                <a:latin typeface="Times New Roman"/>
                <a:cs typeface="Times New Roman"/>
              </a:rPr>
              <a:t>тада </a:t>
            </a:r>
            <a:r>
              <a:rPr sz="1600" spc="-5" dirty="0">
                <a:latin typeface="Times New Roman"/>
                <a:cs typeface="Times New Roman"/>
              </a:rPr>
              <a:t>је број жица </a:t>
            </a:r>
            <a:r>
              <a:rPr sz="1600" spc="-10" dirty="0">
                <a:latin typeface="Times New Roman"/>
                <a:cs typeface="Times New Roman"/>
              </a:rPr>
              <a:t>варирао, </a:t>
            </a:r>
            <a:r>
              <a:rPr sz="1600" spc="-5" dirty="0">
                <a:latin typeface="Times New Roman"/>
                <a:cs typeface="Times New Roman"/>
              </a:rPr>
              <a:t>да би данас класична гитара </a:t>
            </a:r>
            <a:r>
              <a:rPr sz="1600" spc="-10" dirty="0">
                <a:latin typeface="Times New Roman"/>
                <a:cs typeface="Times New Roman"/>
              </a:rPr>
              <a:t>имала </a:t>
            </a:r>
            <a:r>
              <a:rPr sz="1600" dirty="0">
                <a:latin typeface="Times New Roman"/>
                <a:cs typeface="Times New Roman"/>
              </a:rPr>
              <a:t>шест  </a:t>
            </a:r>
            <a:r>
              <a:rPr sz="1600" spc="-10" dirty="0">
                <a:latin typeface="Times New Roman"/>
                <a:cs typeface="Times New Roman"/>
              </a:rPr>
              <a:t>најлонских </a:t>
            </a:r>
            <a:r>
              <a:rPr sz="1600" spc="-5" dirty="0">
                <a:latin typeface="Times New Roman"/>
                <a:cs typeface="Times New Roman"/>
              </a:rPr>
              <a:t>жица. </a:t>
            </a:r>
            <a:r>
              <a:rPr sz="1600" spc="-10" dirty="0">
                <a:latin typeface="Times New Roman"/>
                <a:cs typeface="Times New Roman"/>
              </a:rPr>
              <a:t>Најлонске </a:t>
            </a:r>
            <a:r>
              <a:rPr sz="1600" spc="-5" dirty="0">
                <a:latin typeface="Times New Roman"/>
                <a:cs typeface="Times New Roman"/>
              </a:rPr>
              <a:t>жице </a:t>
            </a:r>
            <a:r>
              <a:rPr sz="1600" spc="-15" dirty="0">
                <a:latin typeface="Times New Roman"/>
                <a:cs typeface="Times New Roman"/>
              </a:rPr>
              <a:t>су </a:t>
            </a:r>
            <a:r>
              <a:rPr sz="1600" spc="-10" dirty="0">
                <a:latin typeface="Times New Roman"/>
                <a:cs typeface="Times New Roman"/>
              </a:rPr>
              <a:t>одличне </a:t>
            </a:r>
            <a:r>
              <a:rPr sz="1600" spc="-5" dirty="0">
                <a:latin typeface="Times New Roman"/>
                <a:cs typeface="Times New Roman"/>
              </a:rPr>
              <a:t>за децу </a:t>
            </a:r>
            <a:r>
              <a:rPr sz="1600" spc="-25" dirty="0">
                <a:latin typeface="Times New Roman"/>
                <a:cs typeface="Times New Roman"/>
              </a:rPr>
              <a:t>која </a:t>
            </a:r>
            <a:r>
              <a:rPr sz="1600" spc="-5" dirty="0">
                <a:latin typeface="Times New Roman"/>
                <a:cs typeface="Times New Roman"/>
              </a:rPr>
              <a:t>тек уче, јер </a:t>
            </a:r>
            <a:r>
              <a:rPr sz="1600" spc="-10" dirty="0">
                <a:latin typeface="Times New Roman"/>
                <a:cs typeface="Times New Roman"/>
              </a:rPr>
              <a:t>чувају прсте,  </a:t>
            </a:r>
            <a:r>
              <a:rPr sz="1600" spc="-5" dirty="0">
                <a:latin typeface="Times New Roman"/>
                <a:cs typeface="Times New Roman"/>
              </a:rPr>
              <a:t>за </a:t>
            </a:r>
            <a:r>
              <a:rPr sz="1600" spc="-10" dirty="0">
                <a:latin typeface="Times New Roman"/>
                <a:cs typeface="Times New Roman"/>
              </a:rPr>
              <a:t>разлику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5" dirty="0">
                <a:latin typeface="Times New Roman"/>
                <a:cs typeface="Times New Roman"/>
              </a:rPr>
              <a:t>металних жица </a:t>
            </a:r>
            <a:r>
              <a:rPr sz="1600" spc="-10" dirty="0">
                <a:latin typeface="Times New Roman"/>
                <a:cs typeface="Times New Roman"/>
              </a:rPr>
              <a:t>какве имамо </a:t>
            </a:r>
            <a:r>
              <a:rPr sz="1600" spc="-5" dirty="0">
                <a:latin typeface="Times New Roman"/>
                <a:cs typeface="Times New Roman"/>
              </a:rPr>
              <a:t>на </a:t>
            </a:r>
            <a:r>
              <a:rPr sz="1600" spc="5" dirty="0">
                <a:latin typeface="Times New Roman"/>
                <a:cs typeface="Times New Roman"/>
              </a:rPr>
              <a:t>осталим </a:t>
            </a:r>
            <a:r>
              <a:rPr sz="1600" spc="-5" dirty="0">
                <a:latin typeface="Times New Roman"/>
                <a:cs typeface="Times New Roman"/>
              </a:rPr>
              <a:t>врстама гитаре. Класична  гитара даје прегршт </a:t>
            </a:r>
            <a:r>
              <a:rPr sz="1600" dirty="0">
                <a:latin typeface="Times New Roman"/>
                <a:cs typeface="Times New Roman"/>
              </a:rPr>
              <a:t>могућности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spc="-10" dirty="0">
                <a:latin typeface="Times New Roman"/>
                <a:cs typeface="Times New Roman"/>
              </a:rPr>
              <a:t>музици: </a:t>
            </a:r>
            <a:r>
              <a:rPr sz="1600" spc="-5" dirty="0">
                <a:latin typeface="Times New Roman"/>
                <a:cs typeface="Times New Roman"/>
              </a:rPr>
              <a:t>да ли у </a:t>
            </a:r>
            <a:r>
              <a:rPr sz="1600" spc="-10" dirty="0">
                <a:latin typeface="Times New Roman"/>
                <a:cs typeface="Times New Roman"/>
              </a:rPr>
              <a:t>пратњи или као соло </a:t>
            </a:r>
            <a:r>
              <a:rPr sz="1600" spc="-20" dirty="0">
                <a:latin typeface="Times New Roman"/>
                <a:cs typeface="Times New Roman"/>
              </a:rPr>
              <a:t>инструмент,  </a:t>
            </a:r>
            <a:r>
              <a:rPr sz="1600" spc="-5" dirty="0">
                <a:latin typeface="Times New Roman"/>
                <a:cs typeface="Times New Roman"/>
              </a:rPr>
              <a:t>класична гитара познаје </a:t>
            </a:r>
            <a:r>
              <a:rPr sz="1600" spc="-10" dirty="0">
                <a:latin typeface="Times New Roman"/>
                <a:cs typeface="Times New Roman"/>
              </a:rPr>
              <a:t>све </a:t>
            </a:r>
            <a:r>
              <a:rPr sz="1600" spc="-5" dirty="0">
                <a:latin typeface="Times New Roman"/>
                <a:cs typeface="Times New Roman"/>
              </a:rPr>
              <a:t>жанрове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10" dirty="0">
                <a:latin typeface="Times New Roman"/>
                <a:cs typeface="Times New Roman"/>
              </a:rPr>
              <a:t>новијих као </a:t>
            </a:r>
            <a:r>
              <a:rPr sz="1600" spc="-20" dirty="0">
                <a:latin typeface="Times New Roman"/>
                <a:cs typeface="Times New Roman"/>
              </a:rPr>
              <a:t>што </a:t>
            </a:r>
            <a:r>
              <a:rPr sz="1600" spc="-15" dirty="0">
                <a:latin typeface="Times New Roman"/>
                <a:cs typeface="Times New Roman"/>
              </a:rPr>
              <a:t>су </a:t>
            </a:r>
            <a:r>
              <a:rPr sz="1600" spc="-10" dirty="0">
                <a:latin typeface="Times New Roman"/>
                <a:cs typeface="Times New Roman"/>
              </a:rPr>
              <a:t>поп, </a:t>
            </a:r>
            <a:r>
              <a:rPr sz="1600" spc="-15" dirty="0">
                <a:latin typeface="Times New Roman"/>
                <a:cs typeface="Times New Roman"/>
              </a:rPr>
              <a:t>блуз, </a:t>
            </a:r>
            <a:r>
              <a:rPr sz="1600" spc="-5" dirty="0">
                <a:latin typeface="Times New Roman"/>
                <a:cs typeface="Times New Roman"/>
              </a:rPr>
              <a:t>рок, па </a:t>
            </a:r>
            <a:r>
              <a:rPr sz="1600" spc="-25" dirty="0">
                <a:latin typeface="Times New Roman"/>
                <a:cs typeface="Times New Roman"/>
              </a:rPr>
              <a:t>преко  </a:t>
            </a:r>
            <a:r>
              <a:rPr sz="1600" spc="-10" dirty="0">
                <a:latin typeface="Times New Roman"/>
                <a:cs typeface="Times New Roman"/>
              </a:rPr>
              <a:t>етно-музике све </a:t>
            </a:r>
            <a:r>
              <a:rPr sz="1600" spc="-5" dirty="0">
                <a:latin typeface="Times New Roman"/>
                <a:cs typeface="Times New Roman"/>
              </a:rPr>
              <a:t>до </a:t>
            </a:r>
            <a:r>
              <a:rPr sz="1600" spc="-10" dirty="0">
                <a:latin typeface="Times New Roman"/>
                <a:cs typeface="Times New Roman"/>
              </a:rPr>
              <a:t>класике, </a:t>
            </a:r>
            <a:r>
              <a:rPr sz="1600" spc="-15" dirty="0">
                <a:latin typeface="Times New Roman"/>
                <a:cs typeface="Times New Roman"/>
              </a:rPr>
              <a:t>фламенка </a:t>
            </a:r>
            <a:r>
              <a:rPr sz="1600" spc="-10" dirty="0">
                <a:latin typeface="Times New Roman"/>
                <a:cs typeface="Times New Roman"/>
              </a:rPr>
              <a:t>или </a:t>
            </a:r>
            <a:r>
              <a:rPr sz="1600" dirty="0">
                <a:latin typeface="Times New Roman"/>
                <a:cs typeface="Times New Roman"/>
              </a:rPr>
              <a:t>ренесансе, </a:t>
            </a:r>
            <a:r>
              <a:rPr sz="1600" spc="-15" dirty="0">
                <a:latin typeface="Times New Roman"/>
                <a:cs typeface="Times New Roman"/>
              </a:rPr>
              <a:t>што </a:t>
            </a:r>
            <a:r>
              <a:rPr sz="1600" spc="-5" dirty="0">
                <a:latin typeface="Times New Roman"/>
                <a:cs typeface="Times New Roman"/>
              </a:rPr>
              <a:t>да </a:t>
            </a:r>
            <a:r>
              <a:rPr sz="1600" spc="-10" dirty="0">
                <a:latin typeface="Times New Roman"/>
                <a:cs typeface="Times New Roman"/>
              </a:rPr>
              <a:t>не? Један </a:t>
            </a:r>
            <a:r>
              <a:rPr sz="1600" spc="-25" dirty="0">
                <a:latin typeface="Times New Roman"/>
                <a:cs typeface="Times New Roman"/>
              </a:rPr>
              <a:t>од  </a:t>
            </a:r>
            <a:r>
              <a:rPr sz="1600" spc="-10" dirty="0">
                <a:latin typeface="Times New Roman"/>
                <a:cs typeface="Times New Roman"/>
              </a:rPr>
              <a:t>најпопуларнијих инструмената </a:t>
            </a:r>
            <a:r>
              <a:rPr sz="1600" spc="-5" dirty="0">
                <a:latin typeface="Times New Roman"/>
                <a:cs typeface="Times New Roman"/>
              </a:rPr>
              <a:t>данашњице и </a:t>
            </a:r>
            <a:r>
              <a:rPr sz="1600" spc="-20" dirty="0">
                <a:latin typeface="Times New Roman"/>
                <a:cs typeface="Times New Roman"/>
              </a:rPr>
              <a:t>готово </a:t>
            </a:r>
            <a:r>
              <a:rPr sz="1600" spc="-5" dirty="0">
                <a:latin typeface="Times New Roman"/>
                <a:cs typeface="Times New Roman"/>
              </a:rPr>
              <a:t>је </a:t>
            </a:r>
            <a:r>
              <a:rPr sz="1600" dirty="0">
                <a:latin typeface="Times New Roman"/>
                <a:cs typeface="Times New Roman"/>
              </a:rPr>
              <a:t>неизоставнан </a:t>
            </a:r>
            <a:r>
              <a:rPr sz="1600" spc="-5" dirty="0">
                <a:latin typeface="Times New Roman"/>
                <a:cs typeface="Times New Roman"/>
              </a:rPr>
              <a:t>део </a:t>
            </a:r>
            <a:r>
              <a:rPr sz="1600" spc="-25" dirty="0">
                <a:latin typeface="Times New Roman"/>
                <a:cs typeface="Times New Roman"/>
              </a:rPr>
              <a:t>сваког  </a:t>
            </a:r>
            <a:r>
              <a:rPr sz="1600" spc="-15" dirty="0">
                <a:latin typeface="Times New Roman"/>
                <a:cs typeface="Times New Roman"/>
              </a:rPr>
              <a:t>музичког </a:t>
            </a:r>
            <a:r>
              <a:rPr sz="1600" spc="-5" dirty="0">
                <a:latin typeface="Times New Roman"/>
                <a:cs typeface="Times New Roman"/>
              </a:rPr>
              <a:t>састава у разним </a:t>
            </a:r>
            <a:r>
              <a:rPr sz="1600" spc="-10" dirty="0">
                <a:latin typeface="Times New Roman"/>
                <a:cs typeface="Times New Roman"/>
              </a:rPr>
              <a:t>музичким </a:t>
            </a:r>
            <a:r>
              <a:rPr sz="1600" spc="-5" dirty="0">
                <a:latin typeface="Times New Roman"/>
                <a:cs typeface="Times New Roman"/>
              </a:rPr>
              <a:t>жанровима </a:t>
            </a:r>
            <a:r>
              <a:rPr sz="1600" spc="-15" dirty="0">
                <a:latin typeface="Times New Roman"/>
                <a:cs typeface="Times New Roman"/>
              </a:rPr>
              <a:t>популарне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5" dirty="0">
                <a:latin typeface="Times New Roman"/>
                <a:cs typeface="Times New Roman"/>
              </a:rPr>
              <a:t>уметничке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музике.</a:t>
            </a:r>
            <a:endParaRPr sz="1600">
              <a:latin typeface="Times New Roman"/>
              <a:cs typeface="Times New Roman"/>
            </a:endParaRPr>
          </a:p>
          <a:p>
            <a:pPr marL="12700" marR="290004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Дођите да </a:t>
            </a:r>
            <a:r>
              <a:rPr sz="1600" spc="-10" dirty="0">
                <a:latin typeface="Times New Roman"/>
                <a:cs typeface="Times New Roman"/>
              </a:rPr>
              <a:t>заједно откључамо магичан </a:t>
            </a:r>
            <a:r>
              <a:rPr sz="1600" spc="-5" dirty="0">
                <a:latin typeface="Times New Roman"/>
                <a:cs typeface="Times New Roman"/>
              </a:rPr>
              <a:t>свет гитаре!  JOHN </a:t>
            </a:r>
            <a:r>
              <a:rPr sz="1600" spc="-10" dirty="0">
                <a:latin typeface="Times New Roman"/>
                <a:cs typeface="Times New Roman"/>
              </a:rPr>
              <a:t>WILLIAMS. </a:t>
            </a:r>
            <a:r>
              <a:rPr sz="1600" spc="-20" dirty="0">
                <a:latin typeface="Times New Roman"/>
                <a:cs typeface="Times New Roman"/>
              </a:rPr>
              <a:t>CONCIERTO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ARANJUEZ.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8"/>
              </a:rPr>
              <a:t>https://www.youtube.com/watch?v=WQKrVbvUEhY</a:t>
            </a:r>
            <a:endParaRPr sz="1600">
              <a:latin typeface="Times New Roman"/>
              <a:cs typeface="Times New Roman"/>
            </a:endParaRPr>
          </a:p>
          <a:p>
            <a:pPr marL="12700" marR="232219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Gran Jota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9"/>
              </a:rPr>
              <a:t>https://www.youtube.com/watch?v=nEF6DyEa-4Y </a:t>
            </a:r>
            <a:r>
              <a:rPr sz="16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Capricho Arabe </a:t>
            </a:r>
            <a:r>
              <a:rPr sz="1600" spc="-50" dirty="0">
                <a:latin typeface="Times New Roman"/>
                <a:cs typeface="Times New Roman"/>
              </a:rPr>
              <a:t>(F. </a:t>
            </a:r>
            <a:r>
              <a:rPr sz="1600" spc="-5" dirty="0">
                <a:latin typeface="Times New Roman"/>
                <a:cs typeface="Times New Roman"/>
              </a:rPr>
              <a:t>Tárrega) - Alexandra Whittingham 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https://www.youtube.com/watch?v=P7ZLcUYzvnc</a:t>
            </a:r>
            <a:endParaRPr sz="1600">
              <a:latin typeface="Times New Roman"/>
              <a:cs typeface="Times New Roman"/>
            </a:endParaRPr>
          </a:p>
          <a:p>
            <a:pPr marL="12700" marR="14732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Berta Rojas - "Un sueño en la floresta" de Agustín Pío Barrios Mangoré 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https://www.youtube.com/watch?v=353DbFxtoG0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99245" y="865632"/>
            <a:ext cx="1075690" cy="859790"/>
            <a:chOff x="7999245" y="865632"/>
            <a:chExt cx="1075690" cy="859790"/>
          </a:xfrm>
        </p:grpSpPr>
        <p:sp>
          <p:nvSpPr>
            <p:cNvPr id="15" name="object 15"/>
            <p:cNvSpPr/>
            <p:nvPr/>
          </p:nvSpPr>
          <p:spPr>
            <a:xfrm>
              <a:off x="8471916" y="1191768"/>
              <a:ext cx="602538" cy="5334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99245" y="865632"/>
              <a:ext cx="437029" cy="49377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7138416" y="780287"/>
            <a:ext cx="532130" cy="5558155"/>
            <a:chOff x="7138416" y="780287"/>
            <a:chExt cx="532130" cy="5558155"/>
          </a:xfrm>
        </p:grpSpPr>
        <p:sp>
          <p:nvSpPr>
            <p:cNvPr id="18" name="object 18"/>
            <p:cNvSpPr/>
            <p:nvPr/>
          </p:nvSpPr>
          <p:spPr>
            <a:xfrm>
              <a:off x="7138416" y="5652516"/>
              <a:ext cx="531876" cy="6858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138416" y="780287"/>
              <a:ext cx="393192" cy="46177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7961376" y="1946148"/>
            <a:ext cx="1155700" cy="3055620"/>
            <a:chOff x="7961376" y="1946148"/>
            <a:chExt cx="1155700" cy="3055620"/>
          </a:xfrm>
        </p:grpSpPr>
        <p:sp>
          <p:nvSpPr>
            <p:cNvPr id="21" name="object 21"/>
            <p:cNvSpPr/>
            <p:nvPr/>
          </p:nvSpPr>
          <p:spPr>
            <a:xfrm>
              <a:off x="8022511" y="2061783"/>
              <a:ext cx="440173" cy="612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961376" y="1946148"/>
              <a:ext cx="1155192" cy="30556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961376" y="2860548"/>
              <a:ext cx="423672" cy="49834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7940357" y="5622205"/>
            <a:ext cx="555773" cy="624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8444" y="6286498"/>
            <a:ext cx="536971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19780" y="5950397"/>
            <a:ext cx="428074" cy="596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7" name="object 7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9163" y="1591055"/>
            <a:ext cx="423672" cy="11450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158176" y="1101788"/>
            <a:ext cx="7263765" cy="4874260"/>
            <a:chOff x="1158176" y="1101788"/>
            <a:chExt cx="7263765" cy="4874260"/>
          </a:xfrm>
        </p:grpSpPr>
        <p:sp>
          <p:nvSpPr>
            <p:cNvPr id="12" name="object 12"/>
            <p:cNvSpPr/>
            <p:nvPr/>
          </p:nvSpPr>
          <p:spPr>
            <a:xfrm>
              <a:off x="1171193" y="1114805"/>
              <a:ext cx="7237730" cy="4848225"/>
            </a:xfrm>
            <a:custGeom>
              <a:avLst/>
              <a:gdLst/>
              <a:ahLst/>
              <a:cxnLst/>
              <a:rect l="l" t="t" r="r" b="b"/>
              <a:pathLst>
                <a:path w="7237730" h="4848225">
                  <a:moveTo>
                    <a:pt x="7237476" y="0"/>
                  </a:moveTo>
                  <a:lnTo>
                    <a:pt x="0" y="0"/>
                  </a:lnTo>
                  <a:lnTo>
                    <a:pt x="0" y="4847844"/>
                  </a:lnTo>
                  <a:lnTo>
                    <a:pt x="7237476" y="4847844"/>
                  </a:lnTo>
                  <a:lnTo>
                    <a:pt x="723747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71193" y="1114805"/>
              <a:ext cx="7237730" cy="4848225"/>
            </a:xfrm>
            <a:custGeom>
              <a:avLst/>
              <a:gdLst/>
              <a:ahLst/>
              <a:cxnLst/>
              <a:rect l="l" t="t" r="r" b="b"/>
              <a:pathLst>
                <a:path w="7237730" h="4848225">
                  <a:moveTo>
                    <a:pt x="0" y="4847844"/>
                  </a:moveTo>
                  <a:lnTo>
                    <a:pt x="7237476" y="4847844"/>
                  </a:lnTo>
                  <a:lnTo>
                    <a:pt x="7237476" y="0"/>
                  </a:lnTo>
                  <a:lnTo>
                    <a:pt x="0" y="0"/>
                  </a:lnTo>
                  <a:lnTo>
                    <a:pt x="0" y="4847844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02258" y="2107437"/>
            <a:ext cx="6972934" cy="3061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Сви </a:t>
            </a:r>
            <a:r>
              <a:rPr sz="4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су </a:t>
            </a: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чаробни на 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свој </a:t>
            </a:r>
            <a:r>
              <a:rPr sz="40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начин.</a:t>
            </a:r>
            <a:endParaRPr sz="4000">
              <a:latin typeface="Times New Roman"/>
              <a:cs typeface="Times New Roman"/>
            </a:endParaRPr>
          </a:p>
          <a:p>
            <a:pPr marL="812165" marR="802640" algn="ctr">
              <a:lnSpc>
                <a:spcPct val="100000"/>
              </a:lnSpc>
            </a:pP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Било </a:t>
            </a:r>
            <a:r>
              <a:rPr sz="4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који </a:t>
            </a: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да 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изабереш,  </a:t>
            </a: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нећеш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погрешити!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4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Чекамо</a:t>
            </a:r>
            <a:r>
              <a:rPr sz="4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те!!!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71916" y="1191767"/>
            <a:ext cx="602538" cy="533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18194" y="6143055"/>
            <a:ext cx="440173" cy="6129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6777228" y="1135380"/>
            <a:ext cx="1607820" cy="4697095"/>
            <a:chOff x="6777228" y="1135380"/>
            <a:chExt cx="1607820" cy="4697095"/>
          </a:xfrm>
        </p:grpSpPr>
        <p:sp>
          <p:nvSpPr>
            <p:cNvPr id="18" name="object 18"/>
            <p:cNvSpPr/>
            <p:nvPr/>
          </p:nvSpPr>
          <p:spPr>
            <a:xfrm>
              <a:off x="6777228" y="1191768"/>
              <a:ext cx="391668" cy="46177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64908" y="1382268"/>
              <a:ext cx="531876" cy="6858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30668" y="5170932"/>
              <a:ext cx="659892" cy="6614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961376" y="2860547"/>
              <a:ext cx="423672" cy="49834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71460" y="1135380"/>
              <a:ext cx="495300" cy="49377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8207" y="902376"/>
            <a:ext cx="738744" cy="959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38159" y="1143000"/>
            <a:ext cx="60106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48027" y="5984747"/>
            <a:ext cx="538438" cy="507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9894" y="1023958"/>
            <a:ext cx="340857" cy="481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7270" y="4895965"/>
            <a:ext cx="343814" cy="481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6838" y="4690683"/>
            <a:ext cx="441434" cy="6129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0973" y="5770565"/>
            <a:ext cx="428074" cy="596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0" y="152400"/>
            <a:ext cx="9131935" cy="457200"/>
            <a:chOff x="0" y="76200"/>
            <a:chExt cx="9131935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929189" y="849037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21185" y="1228513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5535" y="4375403"/>
            <a:ext cx="425196" cy="11436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163" y="1591055"/>
            <a:ext cx="423672" cy="11450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92608" y="780287"/>
            <a:ext cx="8481060" cy="5547360"/>
            <a:chOff x="292608" y="780287"/>
            <a:chExt cx="8481060" cy="5547360"/>
          </a:xfrm>
        </p:grpSpPr>
        <p:sp>
          <p:nvSpPr>
            <p:cNvPr id="18" name="object 18"/>
            <p:cNvSpPr/>
            <p:nvPr/>
          </p:nvSpPr>
          <p:spPr>
            <a:xfrm>
              <a:off x="6013704" y="4684776"/>
              <a:ext cx="738744" cy="960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5562" y="793241"/>
              <a:ext cx="8455660" cy="5521960"/>
            </a:xfrm>
            <a:custGeom>
              <a:avLst/>
              <a:gdLst/>
              <a:ahLst/>
              <a:cxnLst/>
              <a:rect l="l" t="t" r="r" b="b"/>
              <a:pathLst>
                <a:path w="8455660" h="5521960">
                  <a:moveTo>
                    <a:pt x="8455152" y="0"/>
                  </a:moveTo>
                  <a:lnTo>
                    <a:pt x="0" y="0"/>
                  </a:lnTo>
                  <a:lnTo>
                    <a:pt x="0" y="5521452"/>
                  </a:lnTo>
                  <a:lnTo>
                    <a:pt x="8455152" y="5521452"/>
                  </a:lnTo>
                  <a:lnTo>
                    <a:pt x="8455152" y="0"/>
                  </a:lnTo>
                  <a:close/>
                </a:path>
              </a:pathLst>
            </a:custGeom>
            <a:solidFill>
              <a:srgbClr val="FFFFFF">
                <a:alpha val="5803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5562" y="793241"/>
              <a:ext cx="8455660" cy="5521960"/>
            </a:xfrm>
            <a:custGeom>
              <a:avLst/>
              <a:gdLst/>
              <a:ahLst/>
              <a:cxnLst/>
              <a:rect l="l" t="t" r="r" b="b"/>
              <a:pathLst>
                <a:path w="8455660" h="5521960">
                  <a:moveTo>
                    <a:pt x="0" y="5521452"/>
                  </a:moveTo>
                  <a:lnTo>
                    <a:pt x="8455152" y="5521452"/>
                  </a:lnTo>
                  <a:lnTo>
                    <a:pt x="8455152" y="0"/>
                  </a:lnTo>
                  <a:lnTo>
                    <a:pt x="0" y="0"/>
                  </a:lnTo>
                  <a:lnTo>
                    <a:pt x="0" y="5521452"/>
                  </a:lnTo>
                  <a:close/>
                </a:path>
              </a:pathLst>
            </a:custGeom>
            <a:ln w="25907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679500" y="1174241"/>
            <a:ext cx="7706995" cy="405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4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Желиш </a:t>
            </a: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да брзо и </a:t>
            </a:r>
            <a:r>
              <a:rPr sz="44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лако</a:t>
            </a:r>
            <a:r>
              <a:rPr sz="4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свираш  </a:t>
            </a:r>
            <a:r>
              <a:rPr sz="4400" b="1" spc="5" dirty="0">
                <a:solidFill>
                  <a:srgbClr val="002060"/>
                </a:solidFill>
                <a:latin typeface="Times New Roman"/>
                <a:cs typeface="Times New Roman"/>
              </a:rPr>
              <a:t>песмице </a:t>
            </a:r>
            <a:r>
              <a:rPr sz="4400" b="1" spc="20" dirty="0">
                <a:solidFill>
                  <a:srgbClr val="002060"/>
                </a:solidFill>
                <a:latin typeface="Times New Roman"/>
                <a:cs typeface="Times New Roman"/>
              </a:rPr>
              <a:t>са</a:t>
            </a:r>
            <a:r>
              <a:rPr sz="44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другарима?</a:t>
            </a:r>
            <a:endParaRPr sz="4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62255" marR="258445" algn="ctr">
              <a:lnSpc>
                <a:spcPct val="100000"/>
              </a:lnSpc>
            </a:pP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Не знаш </a:t>
            </a:r>
            <a:r>
              <a:rPr sz="44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који </a:t>
            </a:r>
            <a:r>
              <a:rPr sz="4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инструмент</a:t>
            </a:r>
            <a:r>
              <a:rPr sz="4400" b="1" spc="-7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да  </a:t>
            </a:r>
            <a:r>
              <a:rPr sz="4400" b="1" spc="-15" dirty="0">
                <a:solidFill>
                  <a:srgbClr val="002060"/>
                </a:solidFill>
                <a:latin typeface="Times New Roman"/>
                <a:cs typeface="Times New Roman"/>
              </a:rPr>
              <a:t>одабереш?</a:t>
            </a:r>
            <a:endParaRPr sz="4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Па да, у </a:t>
            </a:r>
            <a:r>
              <a:rPr sz="44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праву</a:t>
            </a:r>
            <a:r>
              <a:rPr sz="4400" b="1" spc="-2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си.</a:t>
            </a:r>
            <a:endParaRPr sz="4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Сви </a:t>
            </a:r>
            <a:r>
              <a:rPr sz="4400" b="1" spc="-30" dirty="0">
                <a:solidFill>
                  <a:srgbClr val="002060"/>
                </a:solidFill>
                <a:latin typeface="Times New Roman"/>
                <a:cs typeface="Times New Roman"/>
              </a:rPr>
              <a:t>су </a:t>
            </a:r>
            <a:r>
              <a:rPr sz="4400" b="1" dirty="0">
                <a:solidFill>
                  <a:srgbClr val="002060"/>
                </a:solidFill>
                <a:latin typeface="Times New Roman"/>
                <a:cs typeface="Times New Roman"/>
              </a:rPr>
              <a:t>чаробни </a:t>
            </a:r>
            <a:r>
              <a:rPr sz="4400" b="1" spc="-10" dirty="0">
                <a:solidFill>
                  <a:srgbClr val="002060"/>
                </a:solidFill>
                <a:latin typeface="Times New Roman"/>
                <a:cs typeface="Times New Roman"/>
              </a:rPr>
              <a:t>на </a:t>
            </a:r>
            <a:r>
              <a:rPr sz="44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свој</a:t>
            </a:r>
            <a:r>
              <a:rPr sz="4400" b="1" spc="-45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sz="4400" b="1" spc="-35" dirty="0">
                <a:solidFill>
                  <a:srgbClr val="002060"/>
                </a:solidFill>
                <a:latin typeface="Times New Roman"/>
                <a:cs typeface="Times New Roman"/>
              </a:rPr>
              <a:t>начин</a:t>
            </a:r>
            <a:r>
              <a:rPr sz="4400" b="1" spc="-35" dirty="0">
                <a:solidFill>
                  <a:srgbClr val="943735"/>
                </a:solidFill>
                <a:latin typeface="Times New Roman"/>
                <a:cs typeface="Times New Roman"/>
              </a:rPr>
              <a:t>.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s\Private\Desktop\Muzika Besplatne fotografije\istockphoto-1160794075-612x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" y="1"/>
            <a:ext cx="9131595" cy="698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21"/>
          <p:cNvSpPr txBox="1"/>
          <p:nvPr/>
        </p:nvSpPr>
        <p:spPr>
          <a:xfrm>
            <a:off x="724704" y="228600"/>
            <a:ext cx="7706995" cy="690574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r-Cyrl-RS" sz="4400" b="1" spc="-4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ДОБРО НАМ ДОШЛИ!</a:t>
            </a:r>
            <a:endParaRPr sz="4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06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98207" y="902376"/>
            <a:ext cx="738744" cy="959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38159" y="1143000"/>
            <a:ext cx="601065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8444" y="6286498"/>
            <a:ext cx="536971" cy="507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7270" y="4895965"/>
            <a:ext cx="343814" cy="481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0973" y="5770565"/>
            <a:ext cx="428074" cy="596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405689" y="597577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7419" y="2094145"/>
            <a:ext cx="554501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9163" y="1591055"/>
            <a:ext cx="423672" cy="11450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210311" y="673608"/>
            <a:ext cx="8623300" cy="5994400"/>
            <a:chOff x="210311" y="673608"/>
            <a:chExt cx="8623300" cy="5994400"/>
          </a:xfrm>
        </p:grpSpPr>
        <p:sp>
          <p:nvSpPr>
            <p:cNvPr id="17" name="object 17"/>
            <p:cNvSpPr/>
            <p:nvPr/>
          </p:nvSpPr>
          <p:spPr>
            <a:xfrm>
              <a:off x="6013703" y="4684775"/>
              <a:ext cx="738744" cy="9601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3265" y="686562"/>
              <a:ext cx="8597265" cy="5968365"/>
            </a:xfrm>
            <a:custGeom>
              <a:avLst/>
              <a:gdLst/>
              <a:ahLst/>
              <a:cxnLst/>
              <a:rect l="l" t="t" r="r" b="b"/>
              <a:pathLst>
                <a:path w="8597265" h="5968365">
                  <a:moveTo>
                    <a:pt x="8596884" y="0"/>
                  </a:moveTo>
                  <a:lnTo>
                    <a:pt x="0" y="0"/>
                  </a:lnTo>
                  <a:lnTo>
                    <a:pt x="0" y="5967984"/>
                  </a:lnTo>
                  <a:lnTo>
                    <a:pt x="8596884" y="5967984"/>
                  </a:lnTo>
                  <a:lnTo>
                    <a:pt x="8596884" y="0"/>
                  </a:lnTo>
                  <a:close/>
                </a:path>
              </a:pathLst>
            </a:custGeom>
            <a:solidFill>
              <a:srgbClr val="FFFFFF">
                <a:alpha val="7411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3265" y="686562"/>
              <a:ext cx="8597265" cy="5968365"/>
            </a:xfrm>
            <a:custGeom>
              <a:avLst/>
              <a:gdLst/>
              <a:ahLst/>
              <a:cxnLst/>
              <a:rect l="l" t="t" r="r" b="b"/>
              <a:pathLst>
                <a:path w="8597265" h="5968365">
                  <a:moveTo>
                    <a:pt x="0" y="5967984"/>
                  </a:moveTo>
                  <a:lnTo>
                    <a:pt x="8596884" y="5967984"/>
                  </a:lnTo>
                  <a:lnTo>
                    <a:pt x="8596884" y="0"/>
                  </a:lnTo>
                  <a:lnTo>
                    <a:pt x="0" y="0"/>
                  </a:lnTo>
                  <a:lnTo>
                    <a:pt x="0" y="5967984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01548" y="847090"/>
            <a:ext cx="8425180" cy="59343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r-Cyrl-RS" sz="1600" b="1" spc="-1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 err="1" smtClean="0">
                <a:latin typeface="Times New Roman"/>
                <a:cs typeface="Times New Roman"/>
              </a:rPr>
              <a:t>Поштовани</a:t>
            </a:r>
            <a:r>
              <a:rPr sz="1600" b="1" spc="-15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родитељи, </a:t>
            </a:r>
            <a:r>
              <a:rPr sz="1600" b="1" spc="-5" dirty="0">
                <a:latin typeface="Times New Roman"/>
                <a:cs typeface="Times New Roman"/>
              </a:rPr>
              <a:t>драги </a:t>
            </a:r>
            <a:r>
              <a:rPr sz="1600" b="1" spc="-30" dirty="0">
                <a:latin typeface="Times New Roman"/>
                <a:cs typeface="Times New Roman"/>
              </a:rPr>
              <a:t>будући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ученици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sr-Cyrl-RS" sz="1600" spc="-10" dirty="0" smtClean="0">
                <a:latin typeface="Times New Roman"/>
                <a:cs typeface="Times New Roman"/>
              </a:rPr>
              <a:t>Приближавају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10" dirty="0" smtClean="0">
                <a:latin typeface="Times New Roman"/>
                <a:cs typeface="Times New Roman"/>
              </a:rPr>
              <a:t>пријемни испити </a:t>
            </a:r>
            <a:r>
              <a:rPr lang="sr-Cyrl-RS" sz="1600" spc="-5" dirty="0" smtClean="0">
                <a:latin typeface="Times New Roman"/>
                <a:cs typeface="Times New Roman"/>
              </a:rPr>
              <a:t>за </a:t>
            </a:r>
            <a:r>
              <a:rPr lang="sr-Cyrl-RS" sz="1600" spc="-10" dirty="0" smtClean="0">
                <a:latin typeface="Times New Roman"/>
                <a:cs typeface="Times New Roman"/>
              </a:rPr>
              <a:t>упис </a:t>
            </a:r>
            <a:r>
              <a:rPr lang="sr-Cyrl-RS" sz="1600" spc="-5" dirty="0" smtClean="0">
                <a:latin typeface="Times New Roman"/>
                <a:cs typeface="Times New Roman"/>
              </a:rPr>
              <a:t>у </a:t>
            </a:r>
            <a:r>
              <a:rPr lang="sr-Cyrl-RS" sz="1600" spc="-25" dirty="0" smtClean="0">
                <a:latin typeface="Times New Roman"/>
                <a:cs typeface="Times New Roman"/>
              </a:rPr>
              <a:t>школску </a:t>
            </a:r>
            <a:r>
              <a:rPr lang="sr-Cyrl-RS" sz="1600" spc="-5" dirty="0" smtClean="0">
                <a:latin typeface="Times New Roman"/>
                <a:cs typeface="Times New Roman"/>
              </a:rPr>
              <a:t>202</a:t>
            </a:r>
            <a:r>
              <a:rPr lang="en-US" sz="1600" spc="-5" dirty="0">
                <a:latin typeface="Times New Roman"/>
                <a:cs typeface="Times New Roman"/>
              </a:rPr>
              <a:t>4</a:t>
            </a:r>
            <a:r>
              <a:rPr lang="sr-Cyrl-RS" sz="1600" spc="-5" dirty="0" smtClean="0">
                <a:latin typeface="Times New Roman"/>
                <a:cs typeface="Times New Roman"/>
              </a:rPr>
              <a:t>/202</a:t>
            </a:r>
            <a:r>
              <a:rPr lang="en-US" sz="1600" spc="-5" dirty="0" smtClean="0">
                <a:latin typeface="Times New Roman"/>
                <a:cs typeface="Times New Roman"/>
              </a:rPr>
              <a:t>5</a:t>
            </a:r>
            <a:r>
              <a:rPr lang="sr-Cyrl-RS" sz="1600" spc="-5" dirty="0" smtClean="0">
                <a:latin typeface="Times New Roman"/>
                <a:cs typeface="Times New Roman"/>
              </a:rPr>
              <a:t>. </a:t>
            </a:r>
            <a:r>
              <a:rPr lang="sr-Cyrl-RS" sz="1600" spc="-40" dirty="0" smtClean="0">
                <a:latin typeface="Times New Roman"/>
                <a:cs typeface="Times New Roman"/>
              </a:rPr>
              <a:t>годину. </a:t>
            </a:r>
            <a:r>
              <a:rPr lang="sr-Cyrl-RS" sz="1600" spc="-15" dirty="0" smtClean="0">
                <a:latin typeface="Times New Roman"/>
                <a:cs typeface="Times New Roman"/>
              </a:rPr>
              <a:t>Музичка</a:t>
            </a:r>
            <a:r>
              <a:rPr lang="sr-Cyrl-RS" sz="1600" spc="310" dirty="0" smtClean="0">
                <a:latin typeface="Times New Roman"/>
                <a:cs typeface="Times New Roman"/>
              </a:rPr>
              <a:t> </a:t>
            </a:r>
            <a:r>
              <a:rPr lang="sr-Cyrl-RS" sz="1600" spc="-25" dirty="0" smtClean="0">
                <a:latin typeface="Times New Roman"/>
                <a:cs typeface="Times New Roman"/>
              </a:rPr>
              <a:t>школа</a:t>
            </a:r>
            <a:endParaRPr lang="sr-Cyrl-RS" sz="16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lang="sr-Cyrl-RS" sz="1600" spc="-5" dirty="0" smtClean="0">
                <a:latin typeface="Times New Roman"/>
                <a:cs typeface="Times New Roman"/>
              </a:rPr>
              <a:t>,,Станислав </a:t>
            </a:r>
            <a:r>
              <a:rPr lang="sr-Cyrl-RS" sz="1600" spc="-10" dirty="0" err="1" smtClean="0">
                <a:latin typeface="Times New Roman"/>
                <a:cs typeface="Times New Roman"/>
              </a:rPr>
              <a:t>Бинички</a:t>
            </a:r>
            <a:r>
              <a:rPr lang="sr-Cyrl-RS" sz="1600" spc="-10" dirty="0" smtClean="0">
                <a:latin typeface="Times New Roman"/>
                <a:cs typeface="Times New Roman"/>
              </a:rPr>
              <a:t>” у Београду </a:t>
            </a:r>
            <a:r>
              <a:rPr lang="sr-Cyrl-RS" sz="1600" spc="-10" dirty="0" smtClean="0">
                <a:latin typeface="Times New Roman"/>
                <a:cs typeface="Times New Roman"/>
              </a:rPr>
              <a:t>образује ученике </a:t>
            </a:r>
            <a:r>
              <a:rPr lang="sr-Cyrl-RS" sz="1600" spc="-5" dirty="0" smtClean="0">
                <a:latin typeface="Times New Roman"/>
                <a:cs typeface="Times New Roman"/>
              </a:rPr>
              <a:t>из </a:t>
            </a:r>
            <a:r>
              <a:rPr lang="sr-Cyrl-RS" sz="1600" spc="5" dirty="0" smtClean="0">
                <a:latin typeface="Times New Roman"/>
                <a:cs typeface="Times New Roman"/>
              </a:rPr>
              <a:t>следећих </a:t>
            </a:r>
            <a:r>
              <a:rPr lang="sr-Cyrl-RS" sz="1600" spc="-10" dirty="0" smtClean="0">
                <a:latin typeface="Times New Roman"/>
                <a:cs typeface="Times New Roman"/>
              </a:rPr>
              <a:t>инструмената: хармоника, </a:t>
            </a:r>
            <a:r>
              <a:rPr lang="sr-Cyrl-RS" sz="1600" spc="-20" dirty="0" smtClean="0">
                <a:latin typeface="Times New Roman"/>
                <a:cs typeface="Times New Roman"/>
              </a:rPr>
              <a:t>кларинет, удараљке,  </a:t>
            </a:r>
            <a:r>
              <a:rPr lang="sr-Cyrl-RS" sz="1600" spc="-10" dirty="0" smtClean="0">
                <a:latin typeface="Times New Roman"/>
                <a:cs typeface="Times New Roman"/>
              </a:rPr>
              <a:t>соло певање, виолончело, контрабас, </a:t>
            </a:r>
            <a:r>
              <a:rPr lang="sr-Cyrl-RS" sz="1600" spc="-20" dirty="0" smtClean="0">
                <a:latin typeface="Times New Roman"/>
                <a:cs typeface="Times New Roman"/>
              </a:rPr>
              <a:t>флаута, харфа, </a:t>
            </a:r>
            <a:r>
              <a:rPr lang="sr-Cyrl-RS" sz="1600" spc="-10" dirty="0" smtClean="0">
                <a:latin typeface="Times New Roman"/>
                <a:cs typeface="Times New Roman"/>
              </a:rPr>
              <a:t>виолина, </a:t>
            </a:r>
            <a:r>
              <a:rPr lang="sr-Cyrl-RS" sz="1600" spc="-5" dirty="0" smtClean="0">
                <a:latin typeface="Times New Roman"/>
                <a:cs typeface="Times New Roman"/>
              </a:rPr>
              <a:t>клавир и гитара. </a:t>
            </a:r>
            <a:r>
              <a:rPr lang="sr-Cyrl-RS" sz="1600" spc="-55" dirty="0" smtClean="0">
                <a:latin typeface="Times New Roman"/>
                <a:cs typeface="Times New Roman"/>
              </a:rPr>
              <a:t>Током </a:t>
            </a:r>
            <a:r>
              <a:rPr lang="sr-Cyrl-RS" sz="1600" spc="-10" dirty="0" smtClean="0">
                <a:latin typeface="Times New Roman"/>
                <a:cs typeface="Times New Roman"/>
              </a:rPr>
              <a:t>маја и јуна </a:t>
            </a:r>
            <a:r>
              <a:rPr lang="sr-Cyrl-RS" sz="1600" spc="-10" dirty="0" smtClean="0">
                <a:latin typeface="Times New Roman"/>
                <a:cs typeface="Times New Roman"/>
              </a:rPr>
              <a:t>2024. </a:t>
            </a:r>
            <a:r>
              <a:rPr lang="sr-Cyrl-RS" sz="1600" spc="-5" dirty="0" smtClean="0">
                <a:latin typeface="Times New Roman"/>
                <a:cs typeface="Times New Roman"/>
              </a:rPr>
              <a:t>организоваћемо </a:t>
            </a:r>
            <a:r>
              <a:rPr lang="sr-Cyrl-RS" sz="1600" spc="-10" dirty="0" smtClean="0">
                <a:latin typeface="Times New Roman"/>
                <a:cs typeface="Times New Roman"/>
              </a:rPr>
              <a:t>пријемне испите </a:t>
            </a:r>
            <a:r>
              <a:rPr lang="sr-Cyrl-RS" sz="1600" spc="-5" dirty="0" smtClean="0">
                <a:latin typeface="Times New Roman"/>
                <a:cs typeface="Times New Roman"/>
              </a:rPr>
              <a:t>на два одељења школе</a:t>
            </a:r>
            <a:r>
              <a:rPr lang="sr-Cyrl-RS" sz="1600" spc="-25" dirty="0" smtClean="0">
                <a:latin typeface="Times New Roman"/>
                <a:cs typeface="Times New Roman"/>
              </a:rPr>
              <a:t>: </a:t>
            </a:r>
            <a:r>
              <a:rPr lang="sr-Cyrl-RS" sz="1600" b="1" spc="-10" dirty="0" smtClean="0">
                <a:latin typeface="Times New Roman"/>
                <a:cs typeface="Times New Roman"/>
              </a:rPr>
              <a:t>Одељење </a:t>
            </a:r>
            <a:r>
              <a:rPr lang="sr-Cyrl-RS" sz="1600" b="1" spc="10" dirty="0" smtClean="0">
                <a:latin typeface="Times New Roman"/>
                <a:cs typeface="Times New Roman"/>
              </a:rPr>
              <a:t>С</a:t>
            </a:r>
            <a:r>
              <a:rPr lang="sr-Cyrl-RS" sz="1600" spc="10" dirty="0" smtClean="0">
                <a:latin typeface="Times New Roman"/>
                <a:cs typeface="Times New Roman"/>
              </a:rPr>
              <a:t>– </a:t>
            </a:r>
            <a:r>
              <a:rPr lang="sr-Cyrl-RS" sz="1600" spc="-30" dirty="0" smtClean="0">
                <a:latin typeface="Times New Roman"/>
                <a:cs typeface="Times New Roman"/>
              </a:rPr>
              <a:t>ул. </a:t>
            </a:r>
            <a:r>
              <a:rPr lang="sr-Cyrl-RS" sz="1600" spc="-15" dirty="0" smtClean="0">
                <a:latin typeface="Times New Roman"/>
                <a:cs typeface="Times New Roman"/>
              </a:rPr>
              <a:t>Сењачка </a:t>
            </a:r>
            <a:r>
              <a:rPr lang="sr-Cyrl-RS" sz="1600" dirty="0" smtClean="0">
                <a:latin typeface="Times New Roman"/>
                <a:cs typeface="Times New Roman"/>
              </a:rPr>
              <a:t>31,  Сењак, </a:t>
            </a:r>
            <a:r>
              <a:rPr lang="sr-Cyrl-RS" sz="1600" spc="-5" dirty="0" smtClean="0">
                <a:latin typeface="Times New Roman"/>
                <a:cs typeface="Times New Roman"/>
              </a:rPr>
              <a:t>Београд; </a:t>
            </a:r>
            <a:r>
              <a:rPr lang="sr-Cyrl-RS" sz="1600" b="1" spc="-10" dirty="0" smtClean="0">
                <a:latin typeface="Times New Roman"/>
                <a:cs typeface="Times New Roman"/>
              </a:rPr>
              <a:t>Одељење </a:t>
            </a:r>
            <a:r>
              <a:rPr lang="sr-Cyrl-RS" sz="1600" b="1" dirty="0" smtClean="0">
                <a:latin typeface="Times New Roman"/>
                <a:cs typeface="Times New Roman"/>
              </a:rPr>
              <a:t>А</a:t>
            </a:r>
            <a:r>
              <a:rPr lang="sr-Cyrl-RS" sz="1600" dirty="0" smtClean="0">
                <a:latin typeface="Times New Roman"/>
                <a:cs typeface="Times New Roman"/>
              </a:rPr>
              <a:t>– </a:t>
            </a:r>
            <a:r>
              <a:rPr lang="sr-Cyrl-RS" sz="1600" spc="-30" dirty="0" smtClean="0">
                <a:latin typeface="Times New Roman"/>
                <a:cs typeface="Times New Roman"/>
              </a:rPr>
              <a:t>ул. </a:t>
            </a:r>
            <a:r>
              <a:rPr lang="sr-Cyrl-RS" sz="1600" spc="-25" dirty="0" smtClean="0">
                <a:latin typeface="Times New Roman"/>
                <a:cs typeface="Times New Roman"/>
              </a:rPr>
              <a:t>Булевар </a:t>
            </a:r>
            <a:r>
              <a:rPr lang="sr-Cyrl-RS" sz="1600" spc="-5" dirty="0" smtClean="0">
                <a:latin typeface="Times New Roman"/>
                <a:cs typeface="Times New Roman"/>
              </a:rPr>
              <a:t>Зорана Ђинђића 152 а, Нови Београд</a:t>
            </a:r>
            <a:r>
              <a:rPr lang="sr-Cyrl-RS" sz="1600" spc="-5" dirty="0" smtClean="0">
                <a:latin typeface="Times New Roman"/>
                <a:cs typeface="Times New Roman"/>
              </a:rPr>
              <a:t>.</a:t>
            </a:r>
            <a:endParaRPr lang="sr-Cyrl-RS" sz="1600" spc="-5" dirty="0" smtClean="0">
              <a:latin typeface="Times New Roman"/>
              <a:cs typeface="Times New Roman"/>
            </a:endParaRPr>
          </a:p>
          <a:p>
            <a:pPr marL="12700" marR="20320" algn="just">
              <a:lnSpc>
                <a:spcPct val="100000"/>
              </a:lnSpc>
            </a:pPr>
            <a:r>
              <a:rPr lang="sr-Cyrl-RS" sz="1600" spc="-5" dirty="0" smtClean="0">
                <a:latin typeface="Times New Roman"/>
                <a:cs typeface="Times New Roman"/>
              </a:rPr>
              <a:t>На </a:t>
            </a:r>
            <a:r>
              <a:rPr lang="sr-Cyrl-RS" sz="1600" spc="-10" dirty="0" smtClean="0">
                <a:latin typeface="Times New Roman"/>
                <a:cs typeface="Times New Roman"/>
              </a:rPr>
              <a:t>пријемни испит </a:t>
            </a:r>
            <a:r>
              <a:rPr lang="sr-Cyrl-RS" sz="1600" spc="-5" dirty="0" smtClean="0">
                <a:latin typeface="Times New Roman"/>
                <a:cs typeface="Times New Roman"/>
              </a:rPr>
              <a:t>за припремни </a:t>
            </a:r>
            <a:r>
              <a:rPr lang="sr-Cyrl-RS" sz="1600" spc="-10" dirty="0" smtClean="0">
                <a:latin typeface="Times New Roman"/>
                <a:cs typeface="Times New Roman"/>
              </a:rPr>
              <a:t>разред пријављују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5" dirty="0" smtClean="0">
                <a:latin typeface="Times New Roman"/>
                <a:cs typeface="Times New Roman"/>
              </a:rPr>
              <a:t>деца млађа </a:t>
            </a:r>
            <a:r>
              <a:rPr lang="sr-Cyrl-RS" sz="1600" spc="-25" dirty="0" smtClean="0">
                <a:latin typeface="Times New Roman"/>
                <a:cs typeface="Times New Roman"/>
              </a:rPr>
              <a:t>од </a:t>
            </a:r>
            <a:r>
              <a:rPr lang="sr-Cyrl-RS" sz="1600" spc="-5" dirty="0" smtClean="0">
                <a:latin typeface="Times New Roman"/>
                <a:cs typeface="Times New Roman"/>
              </a:rPr>
              <a:t>8 </a:t>
            </a:r>
            <a:r>
              <a:rPr lang="sr-Cyrl-RS" sz="1600" spc="-15" dirty="0" smtClean="0">
                <a:latin typeface="Times New Roman"/>
                <a:cs typeface="Times New Roman"/>
              </a:rPr>
              <a:t>година. </a:t>
            </a:r>
            <a:r>
              <a:rPr lang="sr-Cyrl-RS" sz="1600" spc="-5" dirty="0" smtClean="0">
                <a:latin typeface="Times New Roman"/>
                <a:cs typeface="Times New Roman"/>
              </a:rPr>
              <a:t>На </a:t>
            </a:r>
            <a:r>
              <a:rPr lang="sr-Cyrl-RS" sz="1600" spc="-10" dirty="0" smtClean="0">
                <a:latin typeface="Times New Roman"/>
                <a:cs typeface="Times New Roman"/>
              </a:rPr>
              <a:t>пријемни </a:t>
            </a:r>
            <a:r>
              <a:rPr lang="sr-Cyrl-RS" sz="1600" spc="-5" dirty="0" smtClean="0">
                <a:latin typeface="Times New Roman"/>
                <a:cs typeface="Times New Roman"/>
              </a:rPr>
              <a:t>за  </a:t>
            </a:r>
            <a:r>
              <a:rPr lang="sr-Cyrl-RS" sz="1600" spc="-10" dirty="0" smtClean="0">
                <a:latin typeface="Times New Roman"/>
                <a:cs typeface="Times New Roman"/>
              </a:rPr>
              <a:t>инструменте пријављују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5" dirty="0" smtClean="0">
                <a:latin typeface="Times New Roman"/>
                <a:cs typeface="Times New Roman"/>
              </a:rPr>
              <a:t>ученици </a:t>
            </a:r>
            <a:r>
              <a:rPr lang="sr-Cyrl-RS" sz="1600" dirty="0" smtClean="0">
                <a:latin typeface="Times New Roman"/>
                <a:cs typeface="Times New Roman"/>
              </a:rPr>
              <a:t>основних </a:t>
            </a:r>
            <a:r>
              <a:rPr lang="sr-Cyrl-RS" sz="1600" spc="-25" dirty="0" smtClean="0">
                <a:latin typeface="Times New Roman"/>
                <a:cs typeface="Times New Roman"/>
              </a:rPr>
              <a:t>школа </a:t>
            </a:r>
            <a:r>
              <a:rPr lang="sr-Cyrl-RS" sz="1600" spc="-30" dirty="0" smtClean="0">
                <a:latin typeface="Times New Roman"/>
                <a:cs typeface="Times New Roman"/>
              </a:rPr>
              <a:t>где </a:t>
            </a:r>
            <a:r>
              <a:rPr lang="sr-Cyrl-RS" sz="1600" spc="-5" dirty="0" smtClean="0">
                <a:latin typeface="Times New Roman"/>
                <a:cs typeface="Times New Roman"/>
              </a:rPr>
              <a:t>у I </a:t>
            </a:r>
            <a:r>
              <a:rPr lang="sr-Cyrl-RS" sz="1600" spc="-10" dirty="0" smtClean="0">
                <a:latin typeface="Times New Roman"/>
                <a:cs typeface="Times New Roman"/>
              </a:rPr>
              <a:t>разред </a:t>
            </a:r>
            <a:r>
              <a:rPr lang="sr-Cyrl-RS" sz="1600" dirty="0" smtClean="0">
                <a:latin typeface="Times New Roman"/>
                <a:cs typeface="Times New Roman"/>
              </a:rPr>
              <a:t>основне </a:t>
            </a:r>
            <a:r>
              <a:rPr lang="sr-Cyrl-RS" sz="1600" spc="-10" dirty="0" smtClean="0">
                <a:latin typeface="Times New Roman"/>
                <a:cs typeface="Times New Roman"/>
              </a:rPr>
              <a:t>музичке </a:t>
            </a:r>
            <a:r>
              <a:rPr lang="sr-Cyrl-RS" sz="1600" spc="-25" dirty="0" smtClean="0">
                <a:latin typeface="Times New Roman"/>
                <a:cs typeface="Times New Roman"/>
              </a:rPr>
              <a:t>школе </a:t>
            </a:r>
            <a:r>
              <a:rPr lang="sr-Cyrl-RS" sz="1600" spc="-5" dirty="0" smtClean="0">
                <a:latin typeface="Times New Roman"/>
                <a:cs typeface="Times New Roman"/>
              </a:rPr>
              <a:t>за  </a:t>
            </a:r>
            <a:r>
              <a:rPr lang="sr-Cyrl-RS" sz="1600" spc="-10" dirty="0" smtClean="0">
                <a:latin typeface="Times New Roman"/>
                <a:cs typeface="Times New Roman"/>
              </a:rPr>
              <a:t>инструменте: виолина, виолончело, </a:t>
            </a:r>
            <a:r>
              <a:rPr lang="sr-Cyrl-RS" sz="1600" spc="-5" dirty="0" smtClean="0">
                <a:latin typeface="Times New Roman"/>
                <a:cs typeface="Times New Roman"/>
              </a:rPr>
              <a:t>гитара, клавир, </a:t>
            </a:r>
            <a:r>
              <a:rPr lang="sr-Cyrl-RS" sz="1600" spc="-10" dirty="0" smtClean="0">
                <a:latin typeface="Times New Roman"/>
                <a:cs typeface="Times New Roman"/>
              </a:rPr>
              <a:t>хармоника</a:t>
            </a:r>
            <a:r>
              <a:rPr lang="sr-Cyrl-RS" sz="1600" spc="-10" smtClean="0">
                <a:latin typeface="Times New Roman"/>
                <a:cs typeface="Times New Roman"/>
              </a:rPr>
              <a:t>, </a:t>
            </a:r>
            <a:r>
              <a:rPr lang="sr-Cyrl-RS" sz="1600" spc="-10" smtClean="0">
                <a:latin typeface="Times New Roman"/>
                <a:cs typeface="Times New Roman"/>
              </a:rPr>
              <a:t>харфа </a:t>
            </a:r>
            <a:r>
              <a:rPr lang="sr-Cyrl-RS" sz="1600" spc="-5" dirty="0" smtClean="0">
                <a:latin typeface="Times New Roman"/>
                <a:cs typeface="Times New Roman"/>
              </a:rPr>
              <a:t>и </a:t>
            </a:r>
            <a:r>
              <a:rPr lang="sr-Cyrl-RS" sz="1600" spc="-25" dirty="0" smtClean="0">
                <a:latin typeface="Times New Roman"/>
                <a:cs typeface="Times New Roman"/>
              </a:rPr>
              <a:t>флаута </a:t>
            </a:r>
            <a:r>
              <a:rPr lang="sr-Cyrl-RS" sz="1600" spc="-5" dirty="0" smtClean="0">
                <a:latin typeface="Times New Roman"/>
                <a:cs typeface="Times New Roman"/>
              </a:rPr>
              <a:t>могу да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10" dirty="0" smtClean="0">
                <a:latin typeface="Times New Roman"/>
                <a:cs typeface="Times New Roman"/>
              </a:rPr>
              <a:t>упишу  </a:t>
            </a:r>
            <a:r>
              <a:rPr lang="sr-Cyrl-RS" sz="1600" spc="-5" dirty="0" smtClean="0">
                <a:latin typeface="Times New Roman"/>
                <a:cs typeface="Times New Roman"/>
              </a:rPr>
              <a:t>ученици </a:t>
            </a:r>
            <a:r>
              <a:rPr lang="sr-Cyrl-RS" sz="1600" spc="-25" dirty="0" smtClean="0">
                <a:latin typeface="Times New Roman"/>
                <a:cs typeface="Times New Roman"/>
              </a:rPr>
              <a:t>од </a:t>
            </a:r>
            <a:r>
              <a:rPr lang="sr-Cyrl-RS" sz="1600" spc="-5" dirty="0" smtClean="0">
                <a:latin typeface="Times New Roman"/>
                <a:cs typeface="Times New Roman"/>
              </a:rPr>
              <a:t>9 </a:t>
            </a:r>
            <a:r>
              <a:rPr lang="sr-Cyrl-RS" sz="1600" spc="-20" dirty="0" smtClean="0">
                <a:latin typeface="Times New Roman"/>
                <a:cs typeface="Times New Roman"/>
              </a:rPr>
              <a:t>година </a:t>
            </a:r>
            <a:r>
              <a:rPr lang="sr-Cyrl-RS" sz="1600" spc="-5" dirty="0" smtClean="0">
                <a:latin typeface="Times New Roman"/>
                <a:cs typeface="Times New Roman"/>
              </a:rPr>
              <a:t>и млађи. За </a:t>
            </a:r>
            <a:r>
              <a:rPr lang="sr-Cyrl-RS" sz="1600" spc="-10" dirty="0" smtClean="0">
                <a:latin typeface="Times New Roman"/>
                <a:cs typeface="Times New Roman"/>
              </a:rPr>
              <a:t>инструменте </a:t>
            </a:r>
            <a:r>
              <a:rPr lang="sr-Cyrl-RS" sz="1600" spc="-20" dirty="0" smtClean="0">
                <a:latin typeface="Times New Roman"/>
                <a:cs typeface="Times New Roman"/>
              </a:rPr>
              <a:t>кларинет, удараљке </a:t>
            </a:r>
            <a:r>
              <a:rPr lang="sr-Cyrl-RS" sz="1600" spc="-5" dirty="0" smtClean="0">
                <a:latin typeface="Times New Roman"/>
                <a:cs typeface="Times New Roman"/>
              </a:rPr>
              <a:t>и </a:t>
            </a:r>
            <a:r>
              <a:rPr lang="sr-Cyrl-RS" sz="1600" spc="-10" dirty="0" smtClean="0">
                <a:latin typeface="Times New Roman"/>
                <a:cs typeface="Times New Roman"/>
              </a:rPr>
              <a:t>контрабас </a:t>
            </a:r>
            <a:r>
              <a:rPr lang="sr-Cyrl-RS" sz="1600" spc="-5" dirty="0" smtClean="0">
                <a:latin typeface="Times New Roman"/>
                <a:cs typeface="Times New Roman"/>
              </a:rPr>
              <a:t>могу да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10" dirty="0" smtClean="0">
                <a:latin typeface="Times New Roman"/>
                <a:cs typeface="Times New Roman"/>
              </a:rPr>
              <a:t>упишу  </a:t>
            </a:r>
            <a:r>
              <a:rPr lang="sr-Cyrl-RS" sz="1600" spc="-5" dirty="0" smtClean="0">
                <a:latin typeface="Times New Roman"/>
                <a:cs typeface="Times New Roman"/>
              </a:rPr>
              <a:t>ученици </a:t>
            </a:r>
            <a:r>
              <a:rPr lang="sr-Cyrl-RS" sz="1600" spc="-25" dirty="0" smtClean="0">
                <a:latin typeface="Times New Roman"/>
                <a:cs typeface="Times New Roman"/>
              </a:rPr>
              <a:t>од </a:t>
            </a:r>
            <a:r>
              <a:rPr lang="sr-Cyrl-RS" sz="1600" spc="-30" dirty="0" smtClean="0">
                <a:latin typeface="Times New Roman"/>
                <a:cs typeface="Times New Roman"/>
              </a:rPr>
              <a:t>11 </a:t>
            </a:r>
            <a:r>
              <a:rPr lang="sr-Cyrl-RS" sz="1600" spc="-20" dirty="0" smtClean="0">
                <a:latin typeface="Times New Roman"/>
                <a:cs typeface="Times New Roman"/>
              </a:rPr>
              <a:t>година </a:t>
            </a:r>
            <a:r>
              <a:rPr lang="sr-Cyrl-RS" sz="1600" spc="-5" dirty="0" smtClean="0">
                <a:latin typeface="Times New Roman"/>
                <a:cs typeface="Times New Roman"/>
              </a:rPr>
              <a:t>и млађи, док за </a:t>
            </a:r>
            <a:r>
              <a:rPr lang="sr-Cyrl-RS" sz="1600" spc="-10" dirty="0" smtClean="0">
                <a:latin typeface="Times New Roman"/>
                <a:cs typeface="Times New Roman"/>
              </a:rPr>
              <a:t>соло певање, </a:t>
            </a:r>
            <a:r>
              <a:rPr lang="sr-Cyrl-RS" sz="1600" spc="-5" dirty="0" smtClean="0">
                <a:latin typeface="Times New Roman"/>
                <a:cs typeface="Times New Roman"/>
              </a:rPr>
              <a:t>могу да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15" dirty="0" smtClean="0">
                <a:latin typeface="Times New Roman"/>
                <a:cs typeface="Times New Roman"/>
              </a:rPr>
              <a:t>упишу: </a:t>
            </a:r>
            <a:r>
              <a:rPr lang="sr-Cyrl-RS" sz="1600" spc="-5" dirty="0" smtClean="0">
                <a:latin typeface="Times New Roman"/>
                <a:cs typeface="Times New Roman"/>
              </a:rPr>
              <a:t>за </a:t>
            </a:r>
            <a:r>
              <a:rPr lang="sr-Cyrl-RS" sz="1600" spc="-15" dirty="0" smtClean="0">
                <a:latin typeface="Times New Roman"/>
                <a:cs typeface="Times New Roman"/>
              </a:rPr>
              <a:t>женске </a:t>
            </a:r>
            <a:r>
              <a:rPr lang="sr-Cyrl-RS" sz="1600" spc="-20" dirty="0" smtClean="0">
                <a:latin typeface="Times New Roman"/>
                <a:cs typeface="Times New Roman"/>
              </a:rPr>
              <a:t>гласове </a:t>
            </a:r>
            <a:r>
              <a:rPr lang="sr-Cyrl-RS" sz="1600" spc="-5" dirty="0" smtClean="0">
                <a:latin typeface="Times New Roman"/>
                <a:cs typeface="Times New Roman"/>
              </a:rPr>
              <a:t>–  </a:t>
            </a:r>
            <a:r>
              <a:rPr lang="sr-Cyrl-RS" sz="1600" spc="-10" dirty="0" smtClean="0">
                <a:latin typeface="Times New Roman"/>
                <a:cs typeface="Times New Roman"/>
              </a:rPr>
              <a:t>ученици </a:t>
            </a:r>
            <a:r>
              <a:rPr lang="sr-Cyrl-RS" sz="1600" spc="-25" dirty="0" smtClean="0">
                <a:latin typeface="Times New Roman"/>
                <a:cs typeface="Times New Roman"/>
              </a:rPr>
              <a:t>од </a:t>
            </a:r>
            <a:r>
              <a:rPr lang="sr-Cyrl-RS" sz="1600" spc="-5" dirty="0" smtClean="0">
                <a:latin typeface="Times New Roman"/>
                <a:cs typeface="Times New Roman"/>
              </a:rPr>
              <a:t>13 </a:t>
            </a:r>
            <a:r>
              <a:rPr lang="sr-Cyrl-RS" sz="1600" spc="-15" dirty="0" smtClean="0">
                <a:latin typeface="Times New Roman"/>
                <a:cs typeface="Times New Roman"/>
              </a:rPr>
              <a:t>година </a:t>
            </a:r>
            <a:r>
              <a:rPr lang="sr-Cyrl-RS" sz="1600" spc="-5" dirty="0" smtClean="0">
                <a:latin typeface="Times New Roman"/>
                <a:cs typeface="Times New Roman"/>
              </a:rPr>
              <a:t>и </a:t>
            </a:r>
            <a:r>
              <a:rPr lang="sr-Cyrl-RS" sz="1600" dirty="0" smtClean="0">
                <a:latin typeface="Times New Roman"/>
                <a:cs typeface="Times New Roman"/>
              </a:rPr>
              <a:t>старији, </a:t>
            </a:r>
            <a:r>
              <a:rPr lang="sr-Cyrl-RS" sz="1600" spc="-5" dirty="0" smtClean="0">
                <a:latin typeface="Times New Roman"/>
                <a:cs typeface="Times New Roman"/>
              </a:rPr>
              <a:t>а за </a:t>
            </a:r>
            <a:r>
              <a:rPr lang="sr-Cyrl-RS" sz="1600" spc="-15" dirty="0" smtClean="0">
                <a:latin typeface="Times New Roman"/>
                <a:cs typeface="Times New Roman"/>
              </a:rPr>
              <a:t>мушке </a:t>
            </a:r>
            <a:r>
              <a:rPr lang="sr-Cyrl-RS" sz="1600" spc="-20" dirty="0" smtClean="0">
                <a:latin typeface="Times New Roman"/>
                <a:cs typeface="Times New Roman"/>
              </a:rPr>
              <a:t>гласове </a:t>
            </a:r>
            <a:r>
              <a:rPr lang="sr-Cyrl-RS" sz="1600" spc="-5" dirty="0" smtClean="0">
                <a:latin typeface="Times New Roman"/>
                <a:cs typeface="Times New Roman"/>
              </a:rPr>
              <a:t>– </a:t>
            </a:r>
            <a:r>
              <a:rPr lang="sr-Cyrl-RS" sz="1600" spc="-10" dirty="0" smtClean="0">
                <a:latin typeface="Times New Roman"/>
                <a:cs typeface="Times New Roman"/>
              </a:rPr>
              <a:t>ученици </a:t>
            </a:r>
            <a:r>
              <a:rPr lang="sr-Cyrl-RS" sz="1600" spc="-25" dirty="0" smtClean="0">
                <a:latin typeface="Times New Roman"/>
                <a:cs typeface="Times New Roman"/>
              </a:rPr>
              <a:t>од </a:t>
            </a:r>
            <a:r>
              <a:rPr lang="sr-Cyrl-RS" sz="1600" spc="-5" dirty="0" smtClean="0">
                <a:latin typeface="Times New Roman"/>
                <a:cs typeface="Times New Roman"/>
              </a:rPr>
              <a:t>16 </a:t>
            </a:r>
            <a:r>
              <a:rPr lang="sr-Cyrl-RS" sz="1600" spc="-15" dirty="0" smtClean="0">
                <a:latin typeface="Times New Roman"/>
                <a:cs typeface="Times New Roman"/>
              </a:rPr>
              <a:t>година </a:t>
            </a:r>
            <a:r>
              <a:rPr lang="sr-Cyrl-RS" sz="1600" spc="-5" dirty="0" smtClean="0">
                <a:latin typeface="Times New Roman"/>
                <a:cs typeface="Times New Roman"/>
              </a:rPr>
              <a:t>и </a:t>
            </a:r>
            <a:r>
              <a:rPr lang="sr-Cyrl-RS" sz="1600" dirty="0" smtClean="0">
                <a:latin typeface="Times New Roman"/>
                <a:cs typeface="Times New Roman"/>
              </a:rPr>
              <a:t>старији. </a:t>
            </a:r>
            <a:r>
              <a:rPr lang="sr-Cyrl-RS" sz="1600" spc="-5" dirty="0" smtClean="0">
                <a:latin typeface="Times New Roman"/>
                <a:cs typeface="Times New Roman"/>
              </a:rPr>
              <a:t>У I разред  </a:t>
            </a:r>
            <a:r>
              <a:rPr lang="sr-Cyrl-RS" sz="1600" dirty="0" smtClean="0">
                <a:latin typeface="Times New Roman"/>
                <a:cs typeface="Times New Roman"/>
              </a:rPr>
              <a:t>основне </a:t>
            </a:r>
            <a:r>
              <a:rPr lang="sr-Cyrl-RS" sz="1600" spc="-10" dirty="0" smtClean="0">
                <a:latin typeface="Times New Roman"/>
                <a:cs typeface="Times New Roman"/>
              </a:rPr>
              <a:t>музичке </a:t>
            </a:r>
            <a:r>
              <a:rPr lang="sr-Cyrl-RS" sz="1600" spc="-25" dirty="0" smtClean="0">
                <a:latin typeface="Times New Roman"/>
                <a:cs typeface="Times New Roman"/>
              </a:rPr>
              <a:t>школе </a:t>
            </a:r>
            <a:r>
              <a:rPr lang="sr-Cyrl-RS" sz="1600" spc="-20" dirty="0" smtClean="0">
                <a:latin typeface="Times New Roman"/>
                <a:cs typeface="Times New Roman"/>
              </a:rPr>
              <a:t>може </a:t>
            </a:r>
            <a:r>
              <a:rPr lang="sr-Cyrl-RS" sz="1600" spc="-5" dirty="0" smtClean="0">
                <a:latin typeface="Times New Roman"/>
                <a:cs typeface="Times New Roman"/>
              </a:rPr>
              <a:t>да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10" dirty="0" smtClean="0">
                <a:latin typeface="Times New Roman"/>
                <a:cs typeface="Times New Roman"/>
              </a:rPr>
              <a:t>упише </a:t>
            </a:r>
            <a:r>
              <a:rPr lang="sr-Cyrl-RS" sz="1600" spc="-5" dirty="0" smtClean="0">
                <a:latin typeface="Times New Roman"/>
                <a:cs typeface="Times New Roman"/>
              </a:rPr>
              <a:t>и ученик старији </a:t>
            </a:r>
            <a:r>
              <a:rPr lang="sr-Cyrl-RS" sz="1600" spc="-15" dirty="0" smtClean="0">
                <a:latin typeface="Times New Roman"/>
                <a:cs typeface="Times New Roman"/>
              </a:rPr>
              <a:t>него што </a:t>
            </a:r>
            <a:r>
              <a:rPr lang="sr-Cyrl-RS" sz="1600" spc="-5" dirty="0" smtClean="0">
                <a:latin typeface="Times New Roman"/>
                <a:cs typeface="Times New Roman"/>
              </a:rPr>
              <a:t>је прописано </a:t>
            </a:r>
            <a:r>
              <a:rPr lang="sr-Cyrl-RS" sz="1600" spc="-35" dirty="0" smtClean="0">
                <a:latin typeface="Times New Roman"/>
                <a:cs typeface="Times New Roman"/>
              </a:rPr>
              <a:t>уколико </a:t>
            </a:r>
            <a:r>
              <a:rPr lang="sr-Cyrl-RS" sz="1600" spc="-10" dirty="0" smtClean="0">
                <a:latin typeface="Times New Roman"/>
                <a:cs typeface="Times New Roman"/>
              </a:rPr>
              <a:t>на  пријемном </a:t>
            </a:r>
            <a:r>
              <a:rPr lang="sr-Cyrl-RS" sz="1600" spc="-15" dirty="0" smtClean="0">
                <a:latin typeface="Times New Roman"/>
                <a:cs typeface="Times New Roman"/>
              </a:rPr>
              <a:t>испиту </a:t>
            </a:r>
            <a:r>
              <a:rPr lang="sr-Cyrl-RS" sz="1600" spc="-10" dirty="0" smtClean="0">
                <a:latin typeface="Times New Roman"/>
                <a:cs typeface="Times New Roman"/>
              </a:rPr>
              <a:t>испољи изузетне музичке</a:t>
            </a:r>
            <a:r>
              <a:rPr lang="sr-Cyrl-RS" sz="1600" spc="204" dirty="0" smtClean="0">
                <a:latin typeface="Times New Roman"/>
                <a:cs typeface="Times New Roman"/>
              </a:rPr>
              <a:t> </a:t>
            </a:r>
            <a:r>
              <a:rPr lang="sr-Cyrl-RS" sz="1600" dirty="0" smtClean="0">
                <a:latin typeface="Times New Roman"/>
                <a:cs typeface="Times New Roman"/>
              </a:rPr>
              <a:t>способности.</a:t>
            </a:r>
          </a:p>
          <a:p>
            <a:pPr marL="12700" marR="302895" algn="just">
              <a:lnSpc>
                <a:spcPct val="100000"/>
              </a:lnSpc>
              <a:spcBef>
                <a:spcPts val="5"/>
              </a:spcBef>
            </a:pPr>
            <a:r>
              <a:rPr lang="sr-Cyrl-RS" sz="1600" spc="-10" dirty="0" smtClean="0">
                <a:latin typeface="Times New Roman"/>
                <a:cs typeface="Times New Roman"/>
              </a:rPr>
              <a:t>Пријемни испит </a:t>
            </a:r>
            <a:r>
              <a:rPr lang="sr-Cyrl-RS" sz="1600" spc="-5" dirty="0" smtClean="0">
                <a:latin typeface="Times New Roman"/>
                <a:cs typeface="Times New Roman"/>
              </a:rPr>
              <a:t>за припремни и први </a:t>
            </a:r>
            <a:r>
              <a:rPr lang="sr-Cyrl-RS" sz="1600" spc="-10" dirty="0" smtClean="0">
                <a:latin typeface="Times New Roman"/>
                <a:cs typeface="Times New Roman"/>
              </a:rPr>
              <a:t>разред </a:t>
            </a:r>
            <a:r>
              <a:rPr lang="sr-Cyrl-RS" sz="1600" spc="-5" dirty="0" smtClean="0">
                <a:latin typeface="Times New Roman"/>
                <a:cs typeface="Times New Roman"/>
              </a:rPr>
              <a:t>састоји </a:t>
            </a:r>
            <a:r>
              <a:rPr lang="sr-Cyrl-RS" sz="1600" spc="5" dirty="0" smtClean="0">
                <a:latin typeface="Times New Roman"/>
                <a:cs typeface="Times New Roman"/>
              </a:rPr>
              <a:t>се </a:t>
            </a:r>
            <a:r>
              <a:rPr lang="sr-Cyrl-RS" sz="1600" spc="-5" dirty="0" smtClean="0">
                <a:latin typeface="Times New Roman"/>
                <a:cs typeface="Times New Roman"/>
              </a:rPr>
              <a:t>из провере </a:t>
            </a:r>
            <a:r>
              <a:rPr lang="sr-Cyrl-RS" sz="1600" spc="-10" dirty="0" smtClean="0">
                <a:latin typeface="Times New Roman"/>
                <a:cs typeface="Times New Roman"/>
              </a:rPr>
              <a:t>одређених </a:t>
            </a:r>
            <a:r>
              <a:rPr lang="sr-Cyrl-RS" sz="1600" spc="-15" dirty="0" smtClean="0">
                <a:latin typeface="Times New Roman"/>
                <a:cs typeface="Times New Roman"/>
              </a:rPr>
              <a:t>компонената  </a:t>
            </a:r>
            <a:r>
              <a:rPr lang="sr-Cyrl-RS" sz="1600" spc="-5" dirty="0" smtClean="0">
                <a:latin typeface="Times New Roman"/>
                <a:cs typeface="Times New Roman"/>
              </a:rPr>
              <a:t>музикалности, а чине га: </a:t>
            </a:r>
            <a:r>
              <a:rPr lang="sr-Cyrl-RS" sz="1600" spc="-10" dirty="0" smtClean="0">
                <a:latin typeface="Times New Roman"/>
                <a:cs typeface="Times New Roman"/>
              </a:rPr>
              <a:t>слух (певање једне дечје или </a:t>
            </a:r>
            <a:r>
              <a:rPr lang="sr-Cyrl-RS" sz="1600" dirty="0" smtClean="0">
                <a:latin typeface="Times New Roman"/>
                <a:cs typeface="Times New Roman"/>
              </a:rPr>
              <a:t>традиционалне песме </a:t>
            </a:r>
            <a:r>
              <a:rPr lang="sr-Cyrl-RS" sz="1600" spc="-5" dirty="0" smtClean="0">
                <a:latin typeface="Times New Roman"/>
                <a:cs typeface="Times New Roman"/>
              </a:rPr>
              <a:t>по </a:t>
            </a:r>
            <a:r>
              <a:rPr lang="sr-Cyrl-RS" sz="1600" spc="-15" dirty="0" smtClean="0">
                <a:latin typeface="Times New Roman"/>
                <a:cs typeface="Times New Roman"/>
              </a:rPr>
              <a:t>слободном  </a:t>
            </a:r>
            <a:r>
              <a:rPr lang="sr-Cyrl-RS" sz="1600" spc="-10" dirty="0" smtClean="0">
                <a:latin typeface="Times New Roman"/>
                <a:cs typeface="Times New Roman"/>
              </a:rPr>
              <a:t>избору </a:t>
            </a:r>
            <a:r>
              <a:rPr lang="sr-Cyrl-RS" sz="1600" dirty="0" smtClean="0">
                <a:latin typeface="Times New Roman"/>
                <a:cs typeface="Times New Roman"/>
              </a:rPr>
              <a:t>детета); </a:t>
            </a:r>
            <a:r>
              <a:rPr lang="sr-Cyrl-RS" sz="1600" spc="-5" dirty="0" smtClean="0">
                <a:latin typeface="Times New Roman"/>
                <a:cs typeface="Times New Roman"/>
              </a:rPr>
              <a:t>меморија </a:t>
            </a:r>
            <a:r>
              <a:rPr lang="sr-Cyrl-RS" sz="1600" spc="-15" dirty="0" smtClean="0">
                <a:latin typeface="Times New Roman"/>
                <a:cs typeface="Times New Roman"/>
              </a:rPr>
              <a:t>(репродуковање </a:t>
            </a:r>
            <a:r>
              <a:rPr lang="sr-Cyrl-RS" sz="1600" spc="-10" dirty="0" smtClean="0">
                <a:latin typeface="Times New Roman"/>
                <a:cs typeface="Times New Roman"/>
              </a:rPr>
              <a:t>певањем </a:t>
            </a:r>
            <a:r>
              <a:rPr lang="sr-Cyrl-RS" sz="1600" spc="-15" dirty="0" smtClean="0">
                <a:latin typeface="Times New Roman"/>
                <a:cs typeface="Times New Roman"/>
              </a:rPr>
              <a:t>тонова </a:t>
            </a:r>
            <a:r>
              <a:rPr lang="sr-Cyrl-RS" sz="1600" spc="-5" dirty="0" smtClean="0">
                <a:latin typeface="Times New Roman"/>
                <a:cs typeface="Times New Roman"/>
              </a:rPr>
              <a:t>и краћих </a:t>
            </a:r>
            <a:r>
              <a:rPr lang="sr-Cyrl-RS" sz="1600" spc="-10" dirty="0" smtClean="0">
                <a:latin typeface="Times New Roman"/>
                <a:cs typeface="Times New Roman"/>
              </a:rPr>
              <a:t>мелодијских мотива, </a:t>
            </a:r>
            <a:r>
              <a:rPr lang="sr-Cyrl-RS" sz="1600" spc="-25" dirty="0" smtClean="0">
                <a:latin typeface="Times New Roman"/>
                <a:cs typeface="Times New Roman"/>
              </a:rPr>
              <a:t>које  </a:t>
            </a:r>
            <a:r>
              <a:rPr lang="sr-Cyrl-RS" sz="1600" spc="-5" dirty="0" smtClean="0">
                <a:latin typeface="Times New Roman"/>
                <a:cs typeface="Times New Roman"/>
              </a:rPr>
              <a:t>наставник свира на </a:t>
            </a:r>
            <a:r>
              <a:rPr lang="sr-Cyrl-RS" sz="1600" spc="-10" dirty="0" smtClean="0">
                <a:latin typeface="Times New Roman"/>
                <a:cs typeface="Times New Roman"/>
              </a:rPr>
              <a:t>клавиру); </a:t>
            </a:r>
            <a:r>
              <a:rPr lang="sr-Cyrl-RS" sz="1600" dirty="0" smtClean="0">
                <a:latin typeface="Times New Roman"/>
                <a:cs typeface="Times New Roman"/>
              </a:rPr>
              <a:t>ритам </a:t>
            </a:r>
            <a:r>
              <a:rPr lang="sr-Cyrl-RS" sz="1600" spc="-15" dirty="0" smtClean="0">
                <a:latin typeface="Times New Roman"/>
                <a:cs typeface="Times New Roman"/>
              </a:rPr>
              <a:t>(репродуковање </a:t>
            </a:r>
            <a:r>
              <a:rPr lang="sr-Cyrl-RS" sz="1600" spc="-10" dirty="0" smtClean="0">
                <a:latin typeface="Times New Roman"/>
                <a:cs typeface="Times New Roman"/>
              </a:rPr>
              <a:t>куцањем </a:t>
            </a:r>
            <a:r>
              <a:rPr lang="sr-Cyrl-RS" sz="1600" spc="-5" dirty="0" smtClean="0">
                <a:latin typeface="Times New Roman"/>
                <a:cs typeface="Times New Roman"/>
              </a:rPr>
              <a:t>краћих </a:t>
            </a:r>
            <a:r>
              <a:rPr lang="sr-Cyrl-RS" sz="1600" spc="-10" dirty="0" smtClean="0">
                <a:latin typeface="Times New Roman"/>
                <a:cs typeface="Times New Roman"/>
              </a:rPr>
              <a:t>ритмичких</a:t>
            </a:r>
            <a:r>
              <a:rPr lang="sr-Cyrl-RS" sz="1600" spc="270" dirty="0" smtClean="0">
                <a:latin typeface="Times New Roman"/>
                <a:cs typeface="Times New Roman"/>
              </a:rPr>
              <a:t> </a:t>
            </a:r>
            <a:r>
              <a:rPr lang="sr-Cyrl-RS" sz="1600" spc="-10" dirty="0" smtClean="0">
                <a:latin typeface="Times New Roman"/>
                <a:cs typeface="Times New Roman"/>
              </a:rPr>
              <a:t>мотива).</a:t>
            </a:r>
            <a:endParaRPr lang="sr-Cyrl-RS" sz="16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ts val="1895"/>
              </a:lnSpc>
            </a:pPr>
            <a:r>
              <a:rPr lang="sr-Cyrl-RS" sz="1600" spc="-55" dirty="0" smtClean="0">
                <a:latin typeface="Times New Roman"/>
                <a:cs typeface="Times New Roman"/>
              </a:rPr>
              <a:t>ПРАТИТЕ </a:t>
            </a:r>
            <a:r>
              <a:rPr lang="sr-Cyrl-RS" sz="1600" spc="-25" dirty="0" smtClean="0">
                <a:latin typeface="Times New Roman"/>
                <a:cs typeface="Times New Roman"/>
              </a:rPr>
              <a:t>САЈТ </a:t>
            </a:r>
            <a:r>
              <a:rPr lang="sr-Cyrl-RS" sz="1600" spc="-30" dirty="0" smtClean="0">
                <a:latin typeface="Times New Roman"/>
                <a:cs typeface="Times New Roman"/>
              </a:rPr>
              <a:t>ШКОЛЕ </a:t>
            </a:r>
            <a:r>
              <a:rPr lang="sr-Cyrl-RS" sz="1600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4"/>
              </a:rPr>
              <a:t>http://binicki.edu.rs/</a:t>
            </a:r>
            <a:r>
              <a:rPr lang="sr-Cyrl-RS" sz="1600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sr-Cyrl-RS" sz="1600" spc="-5" dirty="0" smtClean="0">
                <a:latin typeface="Times New Roman"/>
                <a:cs typeface="Times New Roman"/>
              </a:rPr>
              <a:t>и сазнајте </a:t>
            </a:r>
            <a:r>
              <a:rPr lang="sr-Cyrl-RS" sz="1600" spc="-10" dirty="0" smtClean="0">
                <a:latin typeface="Times New Roman"/>
                <a:cs typeface="Times New Roman"/>
              </a:rPr>
              <a:t>све </a:t>
            </a:r>
            <a:r>
              <a:rPr lang="sr-Cyrl-RS" sz="1600" spc="-5" dirty="0" smtClean="0">
                <a:latin typeface="Times New Roman"/>
                <a:cs typeface="Times New Roman"/>
              </a:rPr>
              <a:t>о </a:t>
            </a:r>
            <a:r>
              <a:rPr lang="sr-Cyrl-RS" sz="1600" spc="-10" dirty="0" smtClean="0">
                <a:latin typeface="Times New Roman"/>
                <a:cs typeface="Times New Roman"/>
              </a:rPr>
              <a:t>пријемним испитима,</a:t>
            </a:r>
            <a:r>
              <a:rPr lang="sr-Cyrl-RS" sz="1600" spc="80" dirty="0" smtClean="0">
                <a:latin typeface="Times New Roman"/>
                <a:cs typeface="Times New Roman"/>
              </a:rPr>
              <a:t> </a:t>
            </a:r>
            <a:r>
              <a:rPr lang="sr-Cyrl-RS" sz="1600" spc="-10" dirty="0" smtClean="0">
                <a:latin typeface="Times New Roman"/>
                <a:cs typeface="Times New Roman"/>
              </a:rPr>
              <a:t>као </a:t>
            </a:r>
            <a:r>
              <a:rPr lang="sr-Cyrl-RS" sz="1600" spc="-5" dirty="0" smtClean="0">
                <a:latin typeface="Times New Roman"/>
                <a:cs typeface="Times New Roman"/>
              </a:rPr>
              <a:t>и </a:t>
            </a:r>
            <a:r>
              <a:rPr lang="sr-Cyrl-RS" sz="1600" spc="-40" dirty="0" smtClean="0">
                <a:latin typeface="Times New Roman"/>
                <a:cs typeface="Times New Roman"/>
              </a:rPr>
              <a:t>упису.</a:t>
            </a:r>
            <a:endParaRPr lang="sr-Cyrl-RS" sz="1600" dirty="0" smtClean="0">
              <a:latin typeface="Times New Roman"/>
              <a:cs typeface="Times New Roman"/>
            </a:endParaRPr>
          </a:p>
          <a:p>
            <a:pPr marR="676275" algn="ctr">
              <a:lnSpc>
                <a:spcPts val="3815"/>
              </a:lnSpc>
            </a:pPr>
            <a:r>
              <a:rPr sz="3200" b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Чекамо</a:t>
            </a:r>
            <a:r>
              <a:rPr sz="3200" b="1" spc="-3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вас!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7297" y="934755"/>
            <a:ext cx="483218" cy="65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84776" y="302954"/>
            <a:ext cx="737418" cy="959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17319" y="775834"/>
            <a:ext cx="601065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23729" y="6286498"/>
            <a:ext cx="536971" cy="507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57419" y="4267200"/>
            <a:ext cx="343814" cy="481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38691" y="6044052"/>
            <a:ext cx="428074" cy="5961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11" name="object 11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5929787" y="3192315"/>
            <a:ext cx="555773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57419" y="2094145"/>
            <a:ext cx="554501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169163" y="966216"/>
            <a:ext cx="5636260" cy="5701665"/>
            <a:chOff x="169163" y="966216"/>
            <a:chExt cx="5636260" cy="5701665"/>
          </a:xfrm>
        </p:grpSpPr>
        <p:sp>
          <p:nvSpPr>
            <p:cNvPr id="17" name="object 17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5568696" y="0"/>
                  </a:moveTo>
                  <a:lnTo>
                    <a:pt x="0" y="0"/>
                  </a:lnTo>
                  <a:lnTo>
                    <a:pt x="0" y="5675376"/>
                  </a:lnTo>
                  <a:lnTo>
                    <a:pt x="5568696" y="5675376"/>
                  </a:lnTo>
                  <a:lnTo>
                    <a:pt x="55686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0" y="5675376"/>
                  </a:moveTo>
                  <a:lnTo>
                    <a:pt x="5568696" y="5675376"/>
                  </a:lnTo>
                  <a:lnTo>
                    <a:pt x="5568696" y="0"/>
                  </a:lnTo>
                  <a:lnTo>
                    <a:pt x="0" y="0"/>
                  </a:lnTo>
                  <a:lnTo>
                    <a:pt x="0" y="567537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952370" y="1113866"/>
            <a:ext cx="23247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r-Cyrl-RS" sz="3200" spc="-330" dirty="0" smtClean="0"/>
              <a:t>Х</a:t>
            </a:r>
            <a:r>
              <a:rPr sz="3200" dirty="0" smtClean="0">
                <a:solidFill>
                  <a:srgbClr val="006FC0"/>
                </a:solidFill>
              </a:rPr>
              <a:t>А</a:t>
            </a:r>
            <a:r>
              <a:rPr sz="3200" spc="-415" dirty="0" smtClean="0">
                <a:solidFill>
                  <a:srgbClr val="00B050"/>
                </a:solidFill>
              </a:rPr>
              <a:t>Р</a:t>
            </a:r>
            <a:r>
              <a:rPr lang="sr-Cyrl-RS" sz="3200" spc="-415" dirty="0" smtClean="0">
                <a:solidFill>
                  <a:srgbClr val="00B0F0"/>
                </a:solidFill>
              </a:rPr>
              <a:t>Ф</a:t>
            </a:r>
            <a:r>
              <a:rPr lang="sr-Cyrl-RS" sz="3200" dirty="0">
                <a:solidFill>
                  <a:srgbClr val="6F2F9F"/>
                </a:solidFill>
              </a:rPr>
              <a:t>А</a:t>
            </a:r>
            <a:endParaRPr sz="3200" dirty="0"/>
          </a:p>
        </p:txBody>
      </p:sp>
      <p:sp>
        <p:nvSpPr>
          <p:cNvPr id="21" name="object 21"/>
          <p:cNvSpPr txBox="1"/>
          <p:nvPr/>
        </p:nvSpPr>
        <p:spPr>
          <a:xfrm>
            <a:off x="301548" y="1906904"/>
            <a:ext cx="5364480" cy="472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230">
              <a:lnSpc>
                <a:spcPct val="100000"/>
              </a:lnSpc>
              <a:spcBef>
                <a:spcPts val="100"/>
              </a:spcBef>
            </a:pPr>
            <a:r>
              <a:rPr lang="sr-Cyrl-RS" spc="-45" dirty="0" smtClean="0">
                <a:latin typeface="Times New Roman"/>
                <a:cs typeface="Times New Roman"/>
              </a:rPr>
              <a:t>Харфа је један од најстаријих инструмената и јавља се у готово свим деловима света, а спечифичан звук и лепоту харфе ценили су кроз историји многи народи чак и пре нове ере. Харфа је национални инструмент у Израелу, Ирској, Мексику, а у нашој земљи развија се од краја Другог светског рата. Последњих година овај инструмент привлачи све већу пажњу маладих. Звук харфе је врло богат и племенит.  Верујемо да ће вам се свидети. </a:t>
            </a:r>
            <a:r>
              <a:rPr lang="sr-Cyrl-RS" sz="1800" spc="-5" dirty="0" smtClean="0">
                <a:latin typeface="Times New Roman"/>
                <a:cs typeface="Times New Roman"/>
              </a:rPr>
              <a:t>Чекамо вас!</a:t>
            </a:r>
            <a:endParaRPr lang="sr-Cyrl-RS" sz="18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sr-Cyrl-RS" sz="1800" dirty="0" smtClean="0">
                <a:latin typeface="Times New Roman"/>
                <a:cs typeface="Times New Roman"/>
              </a:rPr>
              <a:t>Клик </a:t>
            </a:r>
            <a:r>
              <a:rPr lang="sr-Cyrl-RS" sz="1800" spc="-5" dirty="0" smtClean="0">
                <a:latin typeface="Times New Roman"/>
                <a:cs typeface="Times New Roman"/>
              </a:rPr>
              <a:t>по </a:t>
            </a:r>
            <a:r>
              <a:rPr lang="sr-Cyrl-RS" sz="1800" dirty="0" smtClean="0">
                <a:latin typeface="Times New Roman"/>
                <a:cs typeface="Times New Roman"/>
              </a:rPr>
              <a:t>клик, </a:t>
            </a:r>
            <a:r>
              <a:rPr lang="sr-Cyrl-RS" sz="1800" spc="-5" dirty="0" smtClean="0">
                <a:latin typeface="Times New Roman"/>
                <a:cs typeface="Times New Roman"/>
              </a:rPr>
              <a:t>па на</a:t>
            </a:r>
            <a:r>
              <a:rPr lang="sr-Cyrl-RS" sz="1800" spc="-15" dirty="0" smtClean="0">
                <a:latin typeface="Times New Roman"/>
                <a:cs typeface="Times New Roman"/>
              </a:rPr>
              <a:t> </a:t>
            </a:r>
            <a:r>
              <a:rPr lang="sr-Cyrl-RS" sz="1800" spc="-5" dirty="0" smtClean="0">
                <a:latin typeface="Times New Roman"/>
                <a:cs typeface="Times New Roman"/>
              </a:rPr>
              <a:t>линк:</a:t>
            </a:r>
          </a:p>
          <a:p>
            <a:pPr marL="12700">
              <a:lnSpc>
                <a:spcPct val="100000"/>
              </a:lnSpc>
            </a:pPr>
            <a:endParaRPr lang="sr-Cyrl-RS" sz="1800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sr-Cyrl-RS" dirty="0" smtClean="0">
                <a:latin typeface="Times New Roman"/>
                <a:cs typeface="Times New Roman"/>
              </a:rPr>
              <a:t>Despacito - Luis Fonsi - Harp cover by Evélina Simon - arpa – harpe</a:t>
            </a:r>
          </a:p>
          <a:p>
            <a:pPr marL="12700">
              <a:lnSpc>
                <a:spcPct val="100000"/>
              </a:lnSpc>
            </a:pPr>
            <a:r>
              <a:rPr lang="sr-Cyrl-RS" dirty="0" smtClean="0">
                <a:latin typeface="Times New Roman"/>
                <a:cs typeface="Times New Roman"/>
                <a:hlinkClick r:id="rId14"/>
              </a:rPr>
              <a:t>https://www.youtube.com/watch?v=zuTcGvSNG4E</a:t>
            </a:r>
            <a:r>
              <a:rPr lang="sr-Cyrl-RS" dirty="0" smtClean="0">
                <a:latin typeface="Times New Roman"/>
                <a:cs typeface="Times New Roman"/>
              </a:rPr>
              <a:t> </a:t>
            </a:r>
          </a:p>
          <a:p>
            <a:pPr marL="12700">
              <a:lnSpc>
                <a:spcPct val="100000"/>
              </a:lnSpc>
            </a:pPr>
            <a:r>
              <a:rPr lang="sr-Cyrl-RS" dirty="0" smtClean="0">
                <a:latin typeface="Times New Roman"/>
                <a:cs typeface="Times New Roman"/>
              </a:rPr>
              <a:t>The Fountain — Marcel Lucien Grandjany</a:t>
            </a:r>
          </a:p>
          <a:p>
            <a:pPr marL="12700">
              <a:lnSpc>
                <a:spcPct val="100000"/>
              </a:lnSpc>
            </a:pPr>
            <a:r>
              <a:rPr lang="sr-Cyrl-RS" dirty="0" smtClean="0">
                <a:latin typeface="Times New Roman"/>
                <a:cs typeface="Times New Roman"/>
                <a:hlinkClick r:id="rId15"/>
              </a:rPr>
              <a:t>https://www.youtube.com/watch?v=S1-LCnGojnw</a:t>
            </a:r>
            <a:endParaRPr lang="sr-Cyrl-RS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49780" y="4675141"/>
            <a:ext cx="738744" cy="95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SALVI harfa AURORA - Clarina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01" y="865328"/>
            <a:ext cx="1934018" cy="529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6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7297" y="934755"/>
            <a:ext cx="483218" cy="65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22592" y="516804"/>
            <a:ext cx="737418" cy="959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38159" y="1143000"/>
            <a:ext cx="601065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8444" y="6286498"/>
            <a:ext cx="536971" cy="5074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2618" y="4705465"/>
            <a:ext cx="343814" cy="481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0973" y="5770565"/>
            <a:ext cx="428074" cy="5961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11" name="object 11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6166421" y="1297093"/>
            <a:ext cx="555773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57419" y="2094145"/>
            <a:ext cx="554501" cy="624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169163" y="966216"/>
            <a:ext cx="5636260" cy="5701665"/>
            <a:chOff x="169163" y="966216"/>
            <a:chExt cx="5636260" cy="5701665"/>
          </a:xfrm>
        </p:grpSpPr>
        <p:sp>
          <p:nvSpPr>
            <p:cNvPr id="17" name="object 17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5568696" y="0"/>
                  </a:moveTo>
                  <a:lnTo>
                    <a:pt x="0" y="0"/>
                  </a:lnTo>
                  <a:lnTo>
                    <a:pt x="0" y="5675376"/>
                  </a:lnTo>
                  <a:lnTo>
                    <a:pt x="5568696" y="5675376"/>
                  </a:lnTo>
                  <a:lnTo>
                    <a:pt x="55686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0" y="5675376"/>
                  </a:moveTo>
                  <a:lnTo>
                    <a:pt x="5568696" y="5675376"/>
                  </a:lnTo>
                  <a:lnTo>
                    <a:pt x="5568696" y="0"/>
                  </a:lnTo>
                  <a:lnTo>
                    <a:pt x="0" y="0"/>
                  </a:lnTo>
                  <a:lnTo>
                    <a:pt x="0" y="567537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952370" y="1113866"/>
            <a:ext cx="23247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30" dirty="0">
                <a:solidFill>
                  <a:srgbClr val="943735"/>
                </a:solidFill>
              </a:rPr>
              <a:t>У</a:t>
            </a:r>
            <a:r>
              <a:rPr sz="3200" dirty="0"/>
              <a:t>Д</a:t>
            </a:r>
            <a:r>
              <a:rPr sz="3200" dirty="0">
                <a:solidFill>
                  <a:srgbClr val="006FC0"/>
                </a:solidFill>
              </a:rPr>
              <a:t>А</a:t>
            </a:r>
            <a:r>
              <a:rPr sz="3200" spc="-415" dirty="0">
                <a:solidFill>
                  <a:srgbClr val="974707"/>
                </a:solidFill>
              </a:rPr>
              <a:t>Р</a:t>
            </a:r>
            <a:r>
              <a:rPr sz="3200" dirty="0">
                <a:solidFill>
                  <a:srgbClr val="6F2F9F"/>
                </a:solidFill>
              </a:rPr>
              <a:t>А</a:t>
            </a:r>
            <a:r>
              <a:rPr sz="3200" spc="5" dirty="0">
                <a:solidFill>
                  <a:srgbClr val="FF0000"/>
                </a:solidFill>
              </a:rPr>
              <a:t>Љ</a:t>
            </a:r>
            <a:r>
              <a:rPr sz="3200" dirty="0">
                <a:solidFill>
                  <a:srgbClr val="00AF50"/>
                </a:solidFill>
              </a:rPr>
              <a:t>К</a:t>
            </a:r>
            <a:r>
              <a:rPr sz="3200" dirty="0">
                <a:solidFill>
                  <a:srgbClr val="375F92"/>
                </a:solidFill>
              </a:rPr>
              <a:t>Е</a:t>
            </a:r>
            <a:endParaRPr sz="3200"/>
          </a:p>
        </p:txBody>
      </p:sp>
      <p:sp>
        <p:nvSpPr>
          <p:cNvPr id="21" name="object 21"/>
          <p:cNvSpPr txBox="1"/>
          <p:nvPr/>
        </p:nvSpPr>
        <p:spPr>
          <a:xfrm>
            <a:off x="301548" y="1906904"/>
            <a:ext cx="536448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923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Times New Roman"/>
                <a:cs typeface="Times New Roman"/>
              </a:rPr>
              <a:t>Ударачки </a:t>
            </a:r>
            <a:r>
              <a:rPr sz="1800" spc="-5" dirty="0">
                <a:latin typeface="Times New Roman"/>
                <a:cs typeface="Times New Roman"/>
              </a:rPr>
              <a:t>инструменти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перкусије </a:t>
            </a:r>
            <a:r>
              <a:rPr sz="1800" spc="10" dirty="0">
                <a:latin typeface="Times New Roman"/>
                <a:cs typeface="Times New Roman"/>
              </a:rPr>
              <a:t>доносе </a:t>
            </a:r>
            <a:r>
              <a:rPr sz="1800" spc="5" dirty="0">
                <a:latin typeface="Times New Roman"/>
                <a:cs typeface="Times New Roman"/>
              </a:rPr>
              <a:t>радост  </a:t>
            </a:r>
            <a:r>
              <a:rPr sz="1800" spc="-10" dirty="0">
                <a:latin typeface="Times New Roman"/>
                <a:cs typeface="Times New Roman"/>
              </a:rPr>
              <a:t>музике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ритма! </a:t>
            </a:r>
            <a:r>
              <a:rPr sz="1800" dirty="0">
                <a:latin typeface="Times New Roman"/>
                <a:cs typeface="Times New Roman"/>
              </a:rPr>
              <a:t>Ритам је најстарији музички </a:t>
            </a:r>
            <a:r>
              <a:rPr sz="1800" spc="-5" dirty="0">
                <a:latin typeface="Times New Roman"/>
                <a:cs typeface="Times New Roman"/>
              </a:rPr>
              <a:t>израз </a:t>
            </a:r>
            <a:r>
              <a:rPr sz="1800" dirty="0">
                <a:latin typeface="Times New Roman"/>
                <a:cs typeface="Times New Roman"/>
              </a:rPr>
              <a:t>и  моћна </a:t>
            </a:r>
            <a:r>
              <a:rPr sz="1800" spc="-15" dirty="0">
                <a:latin typeface="Times New Roman"/>
                <a:cs typeface="Times New Roman"/>
              </a:rPr>
              <a:t>компонента </a:t>
            </a:r>
            <a:r>
              <a:rPr sz="1800" spc="-10" dirty="0">
                <a:latin typeface="Times New Roman"/>
                <a:cs typeface="Times New Roman"/>
              </a:rPr>
              <a:t>музике, </a:t>
            </a:r>
            <a:r>
              <a:rPr sz="1800" dirty="0">
                <a:latin typeface="Times New Roman"/>
                <a:cs typeface="Times New Roman"/>
              </a:rPr>
              <a:t>база, основа. Ритам је  </a:t>
            </a:r>
            <a:r>
              <a:rPr sz="1800" spc="-5" dirty="0">
                <a:latin typeface="Times New Roman"/>
                <a:cs typeface="Times New Roman"/>
              </a:rPr>
              <a:t>енергија, </a:t>
            </a:r>
            <a:r>
              <a:rPr sz="1800" spc="-10" dirty="0">
                <a:latin typeface="Times New Roman"/>
                <a:cs typeface="Times New Roman"/>
              </a:rPr>
              <a:t>покретач! Ангажовано </a:t>
            </a:r>
            <a:r>
              <a:rPr sz="1800" dirty="0">
                <a:latin typeface="Times New Roman"/>
                <a:cs typeface="Times New Roman"/>
              </a:rPr>
              <a:t>и лепо учимо </a:t>
            </a:r>
            <a:r>
              <a:rPr sz="1800" spc="-10" dirty="0">
                <a:latin typeface="Times New Roman"/>
                <a:cs typeface="Times New Roman"/>
              </a:rPr>
              <a:t>ноте,  </a:t>
            </a:r>
            <a:r>
              <a:rPr sz="1800" spc="-15" dirty="0">
                <a:latin typeface="Times New Roman"/>
                <a:cs typeface="Times New Roman"/>
              </a:rPr>
              <a:t>координацију </a:t>
            </a:r>
            <a:r>
              <a:rPr sz="1800" dirty="0">
                <a:latin typeface="Times New Roman"/>
                <a:cs typeface="Times New Roman"/>
              </a:rPr>
              <a:t>покрета и </a:t>
            </a:r>
            <a:r>
              <a:rPr sz="1800" spc="-5" dirty="0">
                <a:latin typeface="Times New Roman"/>
                <a:cs typeface="Times New Roman"/>
              </a:rPr>
              <a:t>чудесан </a:t>
            </a:r>
            <a:r>
              <a:rPr sz="1800" dirty="0">
                <a:latin typeface="Times New Roman"/>
                <a:cs typeface="Times New Roman"/>
              </a:rPr>
              <a:t>свет </a:t>
            </a:r>
            <a:r>
              <a:rPr sz="1800" spc="-5" dirty="0">
                <a:latin typeface="Times New Roman"/>
                <a:cs typeface="Times New Roman"/>
              </a:rPr>
              <a:t>ритма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то </a:t>
            </a:r>
            <a:r>
              <a:rPr sz="1800" spc="-5" dirty="0">
                <a:latin typeface="Times New Roman"/>
                <a:cs typeface="Times New Roman"/>
              </a:rPr>
              <a:t>на  </a:t>
            </a:r>
            <a:r>
              <a:rPr sz="1800" spc="-30" dirty="0">
                <a:latin typeface="Times New Roman"/>
                <a:cs typeface="Times New Roman"/>
              </a:rPr>
              <a:t>неколико </a:t>
            </a:r>
            <a:r>
              <a:rPr sz="1800" spc="-5" dirty="0">
                <a:latin typeface="Times New Roman"/>
                <a:cs typeface="Times New Roman"/>
              </a:rPr>
              <a:t>инструмената! </a:t>
            </a:r>
            <a:r>
              <a:rPr sz="1800" spc="-25" dirty="0">
                <a:latin typeface="Times New Roman"/>
                <a:cs typeface="Times New Roman"/>
              </a:rPr>
              <a:t>Упознајте </a:t>
            </a:r>
            <a:r>
              <a:rPr sz="1800" spc="-10" dirty="0">
                <a:latin typeface="Times New Roman"/>
                <a:cs typeface="Times New Roman"/>
              </a:rPr>
              <a:t>бритке тонове  </a:t>
            </a:r>
            <a:r>
              <a:rPr sz="1800" spc="-5" dirty="0">
                <a:latin typeface="Times New Roman"/>
                <a:cs typeface="Times New Roman"/>
              </a:rPr>
              <a:t>добоша, </a:t>
            </a:r>
            <a:r>
              <a:rPr sz="1800" dirty="0">
                <a:latin typeface="Times New Roman"/>
                <a:cs typeface="Times New Roman"/>
              </a:rPr>
              <a:t>моћан </a:t>
            </a:r>
            <a:r>
              <a:rPr sz="1800" spc="-15" dirty="0">
                <a:latin typeface="Times New Roman"/>
                <a:cs typeface="Times New Roman"/>
              </a:rPr>
              <a:t>звук </a:t>
            </a:r>
            <a:r>
              <a:rPr sz="1800" dirty="0">
                <a:latin typeface="Times New Roman"/>
                <a:cs typeface="Times New Roman"/>
              </a:rPr>
              <a:t>тимпана, </a:t>
            </a:r>
            <a:r>
              <a:rPr sz="1800" spc="-15" dirty="0">
                <a:latin typeface="Times New Roman"/>
                <a:cs typeface="Times New Roman"/>
              </a:rPr>
              <a:t>виртуозни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ксилофон!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Чекамо вас!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Клик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клик, </a:t>
            </a:r>
            <a:r>
              <a:rPr sz="1800" spc="-5" dirty="0">
                <a:latin typeface="Times New Roman"/>
                <a:cs typeface="Times New Roman"/>
              </a:rPr>
              <a:t>па на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линк:</a:t>
            </a:r>
            <a:endParaRPr sz="1800">
              <a:latin typeface="Times New Roman"/>
              <a:cs typeface="Times New Roman"/>
            </a:endParaRPr>
          </a:p>
          <a:p>
            <a:pPr marL="12700" marR="52069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Percussion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Snare Drum, </a:t>
            </a:r>
            <a:r>
              <a:rPr sz="1800" dirty="0">
                <a:latin typeface="Times New Roman"/>
                <a:cs typeface="Times New Roman"/>
              </a:rPr>
              <a:t>Bass </a:t>
            </a:r>
            <a:r>
              <a:rPr sz="1800" spc="-5" dirty="0">
                <a:latin typeface="Times New Roman"/>
                <a:cs typeface="Times New Roman"/>
              </a:rPr>
              <a:t>Drum, </a:t>
            </a:r>
            <a:r>
              <a:rPr sz="1800" spc="-10" dirty="0">
                <a:latin typeface="Times New Roman"/>
                <a:cs typeface="Times New Roman"/>
              </a:rPr>
              <a:t>Timpani, </a:t>
            </a:r>
            <a:r>
              <a:rPr sz="1800" dirty="0">
                <a:latin typeface="Times New Roman"/>
                <a:cs typeface="Times New Roman"/>
              </a:rPr>
              <a:t>Cymbals,  Xylophone  </a:t>
            </a: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4"/>
              </a:rPr>
              <a:t>https://www.youtube.com/watch?v=ck12_34nHWA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Times New Roman"/>
                <a:cs typeface="Times New Roman"/>
              </a:rPr>
              <a:t>TOP </a:t>
            </a:r>
            <a:r>
              <a:rPr sz="1800" dirty="0">
                <a:latin typeface="Times New Roman"/>
                <a:cs typeface="Times New Roman"/>
              </a:rPr>
              <a:t>SECRET </a:t>
            </a:r>
            <a:r>
              <a:rPr sz="1800" spc="-5" dirty="0">
                <a:latin typeface="Times New Roman"/>
                <a:cs typeface="Times New Roman"/>
              </a:rPr>
              <a:t>DRUM CORPS: </a:t>
            </a:r>
            <a:r>
              <a:rPr sz="1800" spc="5" dirty="0">
                <a:latin typeface="Times New Roman"/>
                <a:cs typeface="Times New Roman"/>
              </a:rPr>
              <a:t>Royal </a:t>
            </a:r>
            <a:r>
              <a:rPr sz="1800" spc="-5" dirty="0">
                <a:latin typeface="Times New Roman"/>
                <a:cs typeface="Times New Roman"/>
              </a:rPr>
              <a:t>Edinburgh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Military  </a:t>
            </a:r>
            <a:r>
              <a:rPr sz="1800" spc="-20" dirty="0">
                <a:latin typeface="Times New Roman"/>
                <a:cs typeface="Times New Roman"/>
              </a:rPr>
              <a:t>Tattoo </a:t>
            </a:r>
            <a:r>
              <a:rPr sz="1800" dirty="0">
                <a:latin typeface="Times New Roman"/>
                <a:cs typeface="Times New Roman"/>
              </a:rPr>
              <a:t>2015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https://www.youtube.com/watch?v=K7DLgu-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NyJk&amp;t=270s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55208" y="2279904"/>
            <a:ext cx="2285999" cy="22875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12764" y="4646788"/>
            <a:ext cx="738744" cy="95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7297" y="934755"/>
            <a:ext cx="483218" cy="656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022592" y="516804"/>
            <a:ext cx="737418" cy="959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8444" y="6286498"/>
            <a:ext cx="536971" cy="5074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746" y="624670"/>
            <a:ext cx="340857" cy="481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31302" y="3112885"/>
            <a:ext cx="343814" cy="481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50973" y="5770565"/>
            <a:ext cx="428074" cy="596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10" name="object 10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6166421" y="1297093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69163" y="579056"/>
            <a:ext cx="7556500" cy="6089015"/>
            <a:chOff x="169163" y="579056"/>
            <a:chExt cx="7556500" cy="6089015"/>
          </a:xfrm>
        </p:grpSpPr>
        <p:sp>
          <p:nvSpPr>
            <p:cNvPr id="15" name="object 15"/>
            <p:cNvSpPr/>
            <p:nvPr/>
          </p:nvSpPr>
          <p:spPr>
            <a:xfrm>
              <a:off x="169163" y="1591055"/>
              <a:ext cx="423672" cy="114504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3265" y="592074"/>
              <a:ext cx="7489190" cy="6062980"/>
            </a:xfrm>
            <a:custGeom>
              <a:avLst/>
              <a:gdLst/>
              <a:ahLst/>
              <a:cxnLst/>
              <a:rect l="l" t="t" r="r" b="b"/>
              <a:pathLst>
                <a:path w="7489190" h="6062980">
                  <a:moveTo>
                    <a:pt x="7488935" y="0"/>
                  </a:moveTo>
                  <a:lnTo>
                    <a:pt x="0" y="0"/>
                  </a:lnTo>
                  <a:lnTo>
                    <a:pt x="0" y="6062472"/>
                  </a:lnTo>
                  <a:lnTo>
                    <a:pt x="7488935" y="6062472"/>
                  </a:lnTo>
                  <a:lnTo>
                    <a:pt x="7488935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3265" y="592074"/>
              <a:ext cx="7489190" cy="6062980"/>
            </a:xfrm>
            <a:custGeom>
              <a:avLst/>
              <a:gdLst/>
              <a:ahLst/>
              <a:cxnLst/>
              <a:rect l="l" t="t" r="r" b="b"/>
              <a:pathLst>
                <a:path w="7489190" h="6062980">
                  <a:moveTo>
                    <a:pt x="0" y="6062472"/>
                  </a:moveTo>
                  <a:lnTo>
                    <a:pt x="7488935" y="6062472"/>
                  </a:lnTo>
                  <a:lnTo>
                    <a:pt x="7488935" y="0"/>
                  </a:lnTo>
                  <a:lnTo>
                    <a:pt x="0" y="0"/>
                  </a:lnTo>
                  <a:lnTo>
                    <a:pt x="0" y="6062472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444878" y="858977"/>
            <a:ext cx="27800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9900"/>
                </a:solidFill>
              </a:rPr>
              <a:t>Х</a:t>
            </a:r>
            <a:r>
              <a:rPr sz="3200" dirty="0"/>
              <a:t>А</a:t>
            </a:r>
            <a:r>
              <a:rPr sz="3200" spc="-65" dirty="0">
                <a:solidFill>
                  <a:srgbClr val="00AFEF"/>
                </a:solidFill>
              </a:rPr>
              <a:t>Р</a:t>
            </a:r>
            <a:r>
              <a:rPr sz="3200" dirty="0">
                <a:solidFill>
                  <a:srgbClr val="E36C09"/>
                </a:solidFill>
              </a:rPr>
              <a:t>М</a:t>
            </a:r>
            <a:r>
              <a:rPr sz="3200" spc="5" dirty="0">
                <a:solidFill>
                  <a:srgbClr val="FF0000"/>
                </a:solidFill>
              </a:rPr>
              <a:t>О</a:t>
            </a:r>
            <a:r>
              <a:rPr sz="3200" spc="5" dirty="0">
                <a:solidFill>
                  <a:srgbClr val="000000"/>
                </a:solidFill>
              </a:rPr>
              <a:t>Н</a:t>
            </a:r>
            <a:r>
              <a:rPr sz="3200" spc="5" dirty="0">
                <a:solidFill>
                  <a:srgbClr val="943735"/>
                </a:solidFill>
              </a:rPr>
              <a:t>И</a:t>
            </a:r>
            <a:r>
              <a:rPr sz="3200" dirty="0">
                <a:solidFill>
                  <a:srgbClr val="205868"/>
                </a:solidFill>
              </a:rPr>
              <a:t>К</a:t>
            </a:r>
            <a:r>
              <a:rPr sz="3200" dirty="0">
                <a:solidFill>
                  <a:srgbClr val="009900"/>
                </a:solidFill>
              </a:rPr>
              <a:t>А</a:t>
            </a:r>
            <a:endParaRPr sz="3200"/>
          </a:p>
        </p:txBody>
      </p:sp>
      <p:sp>
        <p:nvSpPr>
          <p:cNvPr id="19" name="object 19"/>
          <p:cNvSpPr txBox="1"/>
          <p:nvPr/>
        </p:nvSpPr>
        <p:spPr>
          <a:xfrm>
            <a:off x="301548" y="1623186"/>
            <a:ext cx="7301230" cy="4843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Историјат </a:t>
            </a:r>
            <a:r>
              <a:rPr sz="1600" spc="-5" dirty="0">
                <a:latin typeface="Times New Roman"/>
                <a:cs typeface="Times New Roman"/>
              </a:rPr>
              <a:t>развоја </a:t>
            </a:r>
            <a:r>
              <a:rPr sz="1600" spc="-15" dirty="0">
                <a:latin typeface="Times New Roman"/>
                <a:cs typeface="Times New Roman"/>
              </a:rPr>
              <a:t>хармонике </a:t>
            </a:r>
            <a:r>
              <a:rPr sz="1600" spc="-10" dirty="0">
                <a:latin typeface="Times New Roman"/>
                <a:cs typeface="Times New Roman"/>
              </a:rPr>
              <a:t>везује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5" dirty="0">
                <a:latin typeface="Times New Roman"/>
                <a:cs typeface="Times New Roman"/>
              </a:rPr>
              <a:t>за 1821. </a:t>
            </a:r>
            <a:r>
              <a:rPr sz="1600" spc="-20" dirty="0">
                <a:latin typeface="Times New Roman"/>
                <a:cs typeface="Times New Roman"/>
              </a:rPr>
              <a:t>годину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инструмент </a:t>
            </a:r>
            <a:r>
              <a:rPr sz="1600" spc="-25" dirty="0">
                <a:latin typeface="Times New Roman"/>
                <a:cs typeface="Times New Roman"/>
              </a:rPr>
              <a:t>који </a:t>
            </a:r>
            <a:r>
              <a:rPr sz="1600" spc="-5" dirty="0">
                <a:latin typeface="Times New Roman"/>
                <a:cs typeface="Times New Roman"/>
              </a:rPr>
              <a:t>је развио  Кристијан Фридрих </a:t>
            </a:r>
            <a:r>
              <a:rPr sz="1600" spc="-30" dirty="0">
                <a:latin typeface="Times New Roman"/>
                <a:cs typeface="Times New Roman"/>
              </a:rPr>
              <a:t>Лудвиг </a:t>
            </a:r>
            <a:r>
              <a:rPr sz="1600" spc="-15" dirty="0">
                <a:latin typeface="Times New Roman"/>
                <a:cs typeface="Times New Roman"/>
              </a:rPr>
              <a:t>Бушман. </a:t>
            </a:r>
            <a:r>
              <a:rPr sz="1600" spc="-5" dirty="0">
                <a:latin typeface="Times New Roman"/>
                <a:cs typeface="Times New Roman"/>
              </a:rPr>
              <a:t>Због својих </a:t>
            </a:r>
            <a:r>
              <a:rPr sz="1600" dirty="0">
                <a:latin typeface="Times New Roman"/>
                <a:cs typeface="Times New Roman"/>
              </a:rPr>
              <a:t>посебних </a:t>
            </a:r>
            <a:r>
              <a:rPr sz="1600" spc="-10" dirty="0">
                <a:latin typeface="Times New Roman"/>
                <a:cs typeface="Times New Roman"/>
              </a:rPr>
              <a:t>карактеристика, </a:t>
            </a:r>
            <a:r>
              <a:rPr sz="1600" spc="5" dirty="0">
                <a:latin typeface="Times New Roman"/>
                <a:cs typeface="Times New Roman"/>
              </a:rPr>
              <a:t>постаје  </a:t>
            </a:r>
            <a:r>
              <a:rPr sz="1600" spc="-10" dirty="0">
                <a:latin typeface="Times New Roman"/>
                <a:cs typeface="Times New Roman"/>
              </a:rPr>
              <a:t>све </a:t>
            </a:r>
            <a:r>
              <a:rPr sz="1600" dirty="0">
                <a:latin typeface="Times New Roman"/>
                <a:cs typeface="Times New Roman"/>
              </a:rPr>
              <a:t>интересантнија </a:t>
            </a:r>
            <a:r>
              <a:rPr sz="1600" spc="-5" dirty="0">
                <a:latin typeface="Times New Roman"/>
                <a:cs typeface="Times New Roman"/>
              </a:rPr>
              <a:t>градитељима </a:t>
            </a:r>
            <a:r>
              <a:rPr sz="1600" spc="-10" dirty="0">
                <a:latin typeface="Times New Roman"/>
                <a:cs typeface="Times New Roman"/>
              </a:rPr>
              <a:t>инструмената </a:t>
            </a:r>
            <a:r>
              <a:rPr sz="1600" spc="-5" dirty="0">
                <a:latin typeface="Times New Roman"/>
                <a:cs typeface="Times New Roman"/>
              </a:rPr>
              <a:t>и кроз </a:t>
            </a:r>
            <a:r>
              <a:rPr sz="1600" spc="-20" dirty="0">
                <a:latin typeface="Times New Roman"/>
                <a:cs typeface="Times New Roman"/>
              </a:rPr>
              <a:t>године </a:t>
            </a:r>
            <a:r>
              <a:rPr sz="1600" spc="-5" dirty="0">
                <a:latin typeface="Times New Roman"/>
                <a:cs typeface="Times New Roman"/>
              </a:rPr>
              <a:t>развоја </a:t>
            </a:r>
            <a:r>
              <a:rPr sz="1600" spc="-10" dirty="0">
                <a:latin typeface="Times New Roman"/>
                <a:cs typeface="Times New Roman"/>
              </a:rPr>
              <a:t>поприма </a:t>
            </a:r>
            <a:r>
              <a:rPr sz="1600" spc="-5" dirty="0">
                <a:latin typeface="Times New Roman"/>
                <a:cs typeface="Times New Roman"/>
              </a:rPr>
              <a:t>свој  данашњи </a:t>
            </a:r>
            <a:r>
              <a:rPr sz="1600" spc="-10" dirty="0">
                <a:latin typeface="Times New Roman"/>
                <a:cs typeface="Times New Roman"/>
              </a:rPr>
              <a:t>облик. </a:t>
            </a:r>
            <a:r>
              <a:rPr sz="1600" spc="-30" dirty="0">
                <a:latin typeface="Times New Roman"/>
                <a:cs typeface="Times New Roman"/>
              </a:rPr>
              <a:t>Реч </a:t>
            </a:r>
            <a:r>
              <a:rPr sz="1600" spc="-5" dirty="0">
                <a:latin typeface="Times New Roman"/>
                <a:cs typeface="Times New Roman"/>
              </a:rPr>
              <a:t>је о </a:t>
            </a:r>
            <a:r>
              <a:rPr sz="1600" spc="-15" dirty="0">
                <a:latin typeface="Times New Roman"/>
                <a:cs typeface="Times New Roman"/>
              </a:rPr>
              <a:t>једном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5" dirty="0">
                <a:latin typeface="Times New Roman"/>
                <a:cs typeface="Times New Roman"/>
              </a:rPr>
              <a:t>најсавршенијих </a:t>
            </a:r>
            <a:r>
              <a:rPr sz="1600" spc="-15" dirty="0">
                <a:latin typeface="Times New Roman"/>
                <a:cs typeface="Times New Roman"/>
              </a:rPr>
              <a:t>концертних </a:t>
            </a:r>
            <a:r>
              <a:rPr sz="1600" spc="-10" dirty="0">
                <a:latin typeface="Times New Roman"/>
                <a:cs typeface="Times New Roman"/>
              </a:rPr>
              <a:t>инструмента </a:t>
            </a:r>
            <a:r>
              <a:rPr sz="1600" spc="-25" dirty="0">
                <a:latin typeface="Times New Roman"/>
                <a:cs typeface="Times New Roman"/>
              </a:rPr>
              <a:t>који  </a:t>
            </a:r>
            <a:r>
              <a:rPr sz="1600" spc="-5" dirty="0">
                <a:latin typeface="Times New Roman"/>
                <a:cs typeface="Times New Roman"/>
              </a:rPr>
              <a:t>чине </a:t>
            </a:r>
            <a:r>
              <a:rPr sz="1600" spc="5" dirty="0">
                <a:latin typeface="Times New Roman"/>
                <a:cs typeface="Times New Roman"/>
              </a:rPr>
              <a:t>десна </a:t>
            </a:r>
            <a:r>
              <a:rPr sz="1600" spc="-10" dirty="0">
                <a:latin typeface="Times New Roman"/>
                <a:cs typeface="Times New Roman"/>
              </a:rPr>
              <a:t>клавијатура, </a:t>
            </a:r>
            <a:r>
              <a:rPr sz="1600" spc="-15" dirty="0">
                <a:latin typeface="Times New Roman"/>
                <a:cs typeface="Times New Roman"/>
              </a:rPr>
              <a:t>мех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лева клавијатура </a:t>
            </a:r>
            <a:r>
              <a:rPr sz="1600" spc="-5" dirty="0">
                <a:latin typeface="Times New Roman"/>
                <a:cs typeface="Times New Roman"/>
              </a:rPr>
              <a:t>(басови). </a:t>
            </a:r>
            <a:r>
              <a:rPr sz="1600" spc="-45" dirty="0">
                <a:latin typeface="Times New Roman"/>
                <a:cs typeface="Times New Roman"/>
              </a:rPr>
              <a:t>Тон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dirty="0">
                <a:latin typeface="Times New Roman"/>
                <a:cs typeface="Times New Roman"/>
              </a:rPr>
              <a:t>добија </a:t>
            </a:r>
            <a:r>
              <a:rPr sz="1600" spc="-20" dirty="0">
                <a:latin typeface="Times New Roman"/>
                <a:cs typeface="Times New Roman"/>
              </a:rPr>
              <a:t>притиском  </a:t>
            </a:r>
            <a:r>
              <a:rPr sz="1600" spc="-5" dirty="0">
                <a:latin typeface="Times New Roman"/>
                <a:cs typeface="Times New Roman"/>
              </a:rPr>
              <a:t>на </a:t>
            </a:r>
            <a:r>
              <a:rPr sz="1600" spc="-10" dirty="0">
                <a:latin typeface="Times New Roman"/>
                <a:cs typeface="Times New Roman"/>
              </a:rPr>
              <a:t>дугмад или дирке, </a:t>
            </a:r>
            <a:r>
              <a:rPr sz="1600" spc="-5" dirty="0">
                <a:latin typeface="Times New Roman"/>
                <a:cs typeface="Times New Roman"/>
              </a:rPr>
              <a:t>а изражајне </a:t>
            </a:r>
            <a:r>
              <a:rPr sz="1600" dirty="0">
                <a:latin typeface="Times New Roman"/>
                <a:cs typeface="Times New Roman"/>
              </a:rPr>
              <a:t>могућности </a:t>
            </a:r>
            <a:r>
              <a:rPr sz="1600" spc="-15" dirty="0">
                <a:latin typeface="Times New Roman"/>
                <a:cs typeface="Times New Roman"/>
              </a:rPr>
              <a:t>су </a:t>
            </a:r>
            <a:r>
              <a:rPr sz="1600" spc="-10" dirty="0">
                <a:latin typeface="Times New Roman"/>
                <a:cs typeface="Times New Roman"/>
              </a:rPr>
              <a:t>велике, </a:t>
            </a:r>
            <a:r>
              <a:rPr sz="1600" spc="-5" dirty="0">
                <a:latin typeface="Times New Roman"/>
                <a:cs typeface="Times New Roman"/>
              </a:rPr>
              <a:t>па је због </a:t>
            </a:r>
            <a:r>
              <a:rPr sz="1600" spc="-10" dirty="0">
                <a:latin typeface="Times New Roman"/>
                <a:cs typeface="Times New Roman"/>
              </a:rPr>
              <a:t>тога заступљена 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spc="-20" dirty="0">
                <a:latin typeface="Times New Roman"/>
                <a:cs typeface="Times New Roman"/>
              </a:rPr>
              <a:t>готово </a:t>
            </a:r>
            <a:r>
              <a:rPr sz="1600" spc="-5" dirty="0">
                <a:latin typeface="Times New Roman"/>
                <a:cs typeface="Times New Roman"/>
              </a:rPr>
              <a:t>свим </a:t>
            </a:r>
            <a:r>
              <a:rPr sz="1600" spc="-10" dirty="0">
                <a:latin typeface="Times New Roman"/>
                <a:cs typeface="Times New Roman"/>
              </a:rPr>
              <a:t>музичким </a:t>
            </a:r>
            <a:r>
              <a:rPr sz="1600" spc="-5" dirty="0">
                <a:latin typeface="Times New Roman"/>
                <a:cs typeface="Times New Roman"/>
              </a:rPr>
              <a:t>жанровима (класична </a:t>
            </a:r>
            <a:r>
              <a:rPr sz="1600" spc="-10" dirty="0">
                <a:latin typeface="Times New Roman"/>
                <a:cs typeface="Times New Roman"/>
              </a:rPr>
              <a:t>музика, </a:t>
            </a:r>
            <a:r>
              <a:rPr sz="1600" dirty="0">
                <a:latin typeface="Times New Roman"/>
                <a:cs typeface="Times New Roman"/>
              </a:rPr>
              <a:t>џез </a:t>
            </a:r>
            <a:r>
              <a:rPr sz="1600" spc="-10" dirty="0">
                <a:latin typeface="Times New Roman"/>
                <a:cs typeface="Times New Roman"/>
              </a:rPr>
              <a:t>музика, филмска музика,  </a:t>
            </a:r>
            <a:r>
              <a:rPr sz="1600" spc="-5" dirty="0">
                <a:latin typeface="Times New Roman"/>
                <a:cs typeface="Times New Roman"/>
              </a:rPr>
              <a:t>поп/рок </a:t>
            </a:r>
            <a:r>
              <a:rPr sz="1600" spc="-10" dirty="0">
                <a:latin typeface="Times New Roman"/>
                <a:cs typeface="Times New Roman"/>
              </a:rPr>
              <a:t>музика, народна музика </a:t>
            </a:r>
            <a:r>
              <a:rPr sz="1600" spc="-5" dirty="0">
                <a:latin typeface="Times New Roman"/>
                <a:cs typeface="Times New Roman"/>
              </a:rPr>
              <a:t>и др.). </a:t>
            </a:r>
            <a:r>
              <a:rPr sz="1600" spc="-30" dirty="0">
                <a:latin typeface="Times New Roman"/>
                <a:cs typeface="Times New Roman"/>
              </a:rPr>
              <a:t>Може </a:t>
            </a:r>
            <a:r>
              <a:rPr sz="1600" spc="-5" dirty="0">
                <a:latin typeface="Times New Roman"/>
                <a:cs typeface="Times New Roman"/>
              </a:rPr>
              <a:t>бити камерни и оркестарски  </a:t>
            </a:r>
            <a:r>
              <a:rPr sz="1600" spc="-20" dirty="0">
                <a:latin typeface="Times New Roman"/>
                <a:cs typeface="Times New Roman"/>
              </a:rPr>
              <a:t>инструмент, </a:t>
            </a:r>
            <a:r>
              <a:rPr sz="1600" spc="-5" dirty="0">
                <a:latin typeface="Times New Roman"/>
                <a:cs typeface="Times New Roman"/>
              </a:rPr>
              <a:t>а </a:t>
            </a:r>
            <a:r>
              <a:rPr sz="1600" spc="5" dirty="0">
                <a:latin typeface="Times New Roman"/>
                <a:cs typeface="Times New Roman"/>
              </a:rPr>
              <a:t>посебну </a:t>
            </a:r>
            <a:r>
              <a:rPr sz="1600" spc="-5" dirty="0">
                <a:latin typeface="Times New Roman"/>
                <a:cs typeface="Times New Roman"/>
              </a:rPr>
              <a:t>димензију добија </a:t>
            </a:r>
            <a:r>
              <a:rPr sz="1600" spc="-10" dirty="0">
                <a:latin typeface="Times New Roman"/>
                <a:cs typeface="Times New Roman"/>
              </a:rPr>
              <a:t>као солистички </a:t>
            </a:r>
            <a:r>
              <a:rPr sz="1600" spc="-30" dirty="0">
                <a:latin typeface="Times New Roman"/>
                <a:cs typeface="Times New Roman"/>
              </a:rPr>
              <a:t>где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5" dirty="0">
                <a:latin typeface="Times New Roman"/>
                <a:cs typeface="Times New Roman"/>
              </a:rPr>
              <a:t>на </a:t>
            </a:r>
            <a:r>
              <a:rPr sz="1600" spc="-10" dirty="0">
                <a:latin typeface="Times New Roman"/>
                <a:cs typeface="Times New Roman"/>
              </a:rPr>
              <a:t>њој </a:t>
            </a:r>
            <a:r>
              <a:rPr sz="1600" spc="-20" dirty="0">
                <a:latin typeface="Times New Roman"/>
                <a:cs typeface="Times New Roman"/>
              </a:rPr>
              <a:t>може  </a:t>
            </a:r>
            <a:r>
              <a:rPr sz="1600" spc="-15" dirty="0">
                <a:latin typeface="Times New Roman"/>
                <a:cs typeface="Times New Roman"/>
              </a:rPr>
              <a:t>изводити </a:t>
            </a:r>
            <a:r>
              <a:rPr sz="1600" spc="-20" dirty="0">
                <a:latin typeface="Times New Roman"/>
                <a:cs typeface="Times New Roman"/>
              </a:rPr>
              <a:t>готово </a:t>
            </a:r>
            <a:r>
              <a:rPr sz="1600" spc="-5" dirty="0">
                <a:latin typeface="Times New Roman"/>
                <a:cs typeface="Times New Roman"/>
              </a:rPr>
              <a:t>све, па често </a:t>
            </a:r>
            <a:r>
              <a:rPr sz="1600" spc="5" dirty="0">
                <a:latin typeface="Times New Roman"/>
                <a:cs typeface="Times New Roman"/>
              </a:rPr>
              <a:t>остави </a:t>
            </a:r>
            <a:r>
              <a:rPr sz="1600" spc="-5" dirty="0">
                <a:latin typeface="Times New Roman"/>
                <a:cs typeface="Times New Roman"/>
              </a:rPr>
              <a:t>утисак да сама </a:t>
            </a:r>
            <a:r>
              <a:rPr sz="1600" spc="-20" dirty="0">
                <a:latin typeface="Times New Roman"/>
                <a:cs typeface="Times New Roman"/>
              </a:rPr>
              <a:t>звучи </a:t>
            </a:r>
            <a:r>
              <a:rPr sz="1600" spc="-10" dirty="0">
                <a:latin typeface="Times New Roman"/>
                <a:cs typeface="Times New Roman"/>
              </a:rPr>
              <a:t>„као</a:t>
            </a:r>
            <a:r>
              <a:rPr sz="1600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оркестар”.</a:t>
            </a:r>
          </a:p>
          <a:p>
            <a:pPr marL="12700" marR="327660" algn="just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Хармоника </a:t>
            </a:r>
            <a:r>
              <a:rPr sz="1600" spc="-5" dirty="0">
                <a:latin typeface="Times New Roman"/>
                <a:cs typeface="Times New Roman"/>
              </a:rPr>
              <a:t>је </a:t>
            </a:r>
            <a:r>
              <a:rPr sz="1600" spc="-10" dirty="0">
                <a:latin typeface="Times New Roman"/>
                <a:cs typeface="Times New Roman"/>
              </a:rPr>
              <a:t>један </a:t>
            </a:r>
            <a:r>
              <a:rPr sz="1600" spc="-25" dirty="0">
                <a:latin typeface="Times New Roman"/>
                <a:cs typeface="Times New Roman"/>
              </a:rPr>
              <a:t>од </a:t>
            </a:r>
            <a:r>
              <a:rPr sz="1600" spc="-5" dirty="0">
                <a:latin typeface="Times New Roman"/>
                <a:cs typeface="Times New Roman"/>
              </a:rPr>
              <a:t>најмлађих, али и најсавременијих </a:t>
            </a:r>
            <a:r>
              <a:rPr sz="1600" spc="-10" dirty="0">
                <a:latin typeface="Times New Roman"/>
                <a:cs typeface="Times New Roman"/>
              </a:rPr>
              <a:t>инструмената, </a:t>
            </a:r>
            <a:r>
              <a:rPr sz="1600" spc="-5" dirty="0">
                <a:latin typeface="Times New Roman"/>
                <a:cs typeface="Times New Roman"/>
              </a:rPr>
              <a:t>а ми </a:t>
            </a:r>
            <a:r>
              <a:rPr sz="1600" spc="-10" dirty="0">
                <a:latin typeface="Times New Roman"/>
                <a:cs typeface="Times New Roman"/>
              </a:rPr>
              <a:t>вас  чекамо </a:t>
            </a:r>
            <a:r>
              <a:rPr sz="1600" spc="-5" dirty="0">
                <a:latin typeface="Times New Roman"/>
                <a:cs typeface="Times New Roman"/>
              </a:rPr>
              <a:t>да </a:t>
            </a:r>
            <a:r>
              <a:rPr sz="1600" spc="-10" dirty="0">
                <a:latin typeface="Times New Roman"/>
                <a:cs typeface="Times New Roman"/>
              </a:rPr>
              <a:t>нам </a:t>
            </a:r>
            <a:r>
              <a:rPr sz="1600" spc="5" dirty="0">
                <a:latin typeface="Times New Roman"/>
                <a:cs typeface="Times New Roman"/>
              </a:rPr>
              <a:t>се </a:t>
            </a:r>
            <a:r>
              <a:rPr sz="1600" spc="-10" dirty="0">
                <a:latin typeface="Times New Roman"/>
                <a:cs typeface="Times New Roman"/>
              </a:rPr>
              <a:t>придружите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учествујете </a:t>
            </a:r>
            <a:r>
              <a:rPr sz="1600" spc="-5" dirty="0">
                <a:latin typeface="Times New Roman"/>
                <a:cs typeface="Times New Roman"/>
              </a:rPr>
              <a:t>у </a:t>
            </a:r>
            <a:r>
              <a:rPr sz="1600" spc="-10" dirty="0">
                <a:latin typeface="Times New Roman"/>
                <a:cs typeface="Times New Roman"/>
              </a:rPr>
              <a:t>извођењу </a:t>
            </a:r>
            <a:r>
              <a:rPr sz="1600" spc="-15" dirty="0">
                <a:latin typeface="Times New Roman"/>
                <a:cs typeface="Times New Roman"/>
              </a:rPr>
              <a:t>музике </a:t>
            </a:r>
            <a:r>
              <a:rPr sz="1600" spc="-25" dirty="0">
                <a:latin typeface="Times New Roman"/>
                <a:cs typeface="Times New Roman"/>
              </a:rPr>
              <a:t>коју </a:t>
            </a:r>
            <a:r>
              <a:rPr sz="1600" spc="-5" dirty="0">
                <a:latin typeface="Times New Roman"/>
                <a:cs typeface="Times New Roman"/>
              </a:rPr>
              <a:t>оплемењују  </a:t>
            </a:r>
            <a:r>
              <a:rPr sz="1600" spc="-10" dirty="0">
                <a:latin typeface="Times New Roman"/>
                <a:cs typeface="Times New Roman"/>
              </a:rPr>
              <a:t>њени </a:t>
            </a:r>
            <a:r>
              <a:rPr sz="1600" spc="-5" dirty="0">
                <a:latin typeface="Times New Roman"/>
                <a:cs typeface="Times New Roman"/>
              </a:rPr>
              <a:t>дивни </a:t>
            </a:r>
            <a:r>
              <a:rPr sz="1600" spc="-10" dirty="0">
                <a:latin typeface="Times New Roman"/>
                <a:cs typeface="Times New Roman"/>
              </a:rPr>
              <a:t>тонови. </a:t>
            </a:r>
            <a:r>
              <a:rPr sz="1600" spc="-5" dirty="0">
                <a:latin typeface="Times New Roman"/>
                <a:cs typeface="Times New Roman"/>
              </a:rPr>
              <a:t>Послушај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их:</a:t>
            </a:r>
            <a:endParaRPr sz="16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Times New Roman"/>
                <a:cs typeface="Times New Roman"/>
              </a:rPr>
              <a:t>Ростислав </a:t>
            </a:r>
            <a:r>
              <a:rPr sz="1600" spc="-20" dirty="0">
                <a:latin typeface="Times New Roman"/>
                <a:cs typeface="Times New Roman"/>
              </a:rPr>
              <a:t>Мудрицкий </a:t>
            </a:r>
            <a:r>
              <a:rPr sz="1600" spc="-15" dirty="0">
                <a:latin typeface="Times New Roman"/>
                <a:cs typeface="Times New Roman"/>
              </a:rPr>
              <a:t>Дербенко </a:t>
            </a:r>
            <a:r>
              <a:rPr sz="1600" spc="-10" dirty="0">
                <a:latin typeface="Times New Roman"/>
                <a:cs typeface="Times New Roman"/>
              </a:rPr>
              <a:t>Маленькая </a:t>
            </a:r>
            <a:r>
              <a:rPr sz="1600" spc="-5" dirty="0">
                <a:latin typeface="Times New Roman"/>
                <a:cs typeface="Times New Roman"/>
              </a:rPr>
              <a:t>сюита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3"/>
              </a:rPr>
              <a:t>https://youtu.be/6RssOlvsRbI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Duo Karolina Mikołajczyk &amp; Iwo Jedynecki - Mozart: </a:t>
            </a:r>
            <a:r>
              <a:rPr sz="1600" spc="-20" dirty="0">
                <a:latin typeface="Times New Roman"/>
                <a:cs typeface="Times New Roman"/>
              </a:rPr>
              <a:t>Violin </a:t>
            </a:r>
            <a:r>
              <a:rPr sz="1600" spc="-5" dirty="0">
                <a:latin typeface="Times New Roman"/>
                <a:cs typeface="Times New Roman"/>
              </a:rPr>
              <a:t>Sonata in </a:t>
            </a:r>
            <a:r>
              <a:rPr sz="1600" spc="-10" dirty="0">
                <a:latin typeface="Times New Roman"/>
                <a:cs typeface="Times New Roman"/>
              </a:rPr>
              <a:t>G-major </a:t>
            </a:r>
            <a:r>
              <a:rPr sz="1600" spc="-5" dirty="0">
                <a:latin typeface="Times New Roman"/>
                <a:cs typeface="Times New Roman"/>
              </a:rPr>
              <a:t>K.</a:t>
            </a:r>
            <a:r>
              <a:rPr sz="1600" spc="2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301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2.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Allegrohttps:</a:t>
            </a:r>
            <a:r>
              <a:rPr sz="1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4"/>
              </a:rPr>
              <a:t>https://youtu.be/a94C1EtdaIY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Sia - Cheap Thrills (Accordion &amp; Guitar jazz cover by </a:t>
            </a:r>
            <a:r>
              <a:rPr sz="1600" spc="-10" dirty="0">
                <a:latin typeface="Times New Roman"/>
                <a:cs typeface="Times New Roman"/>
              </a:rPr>
              <a:t>Roman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Andrukhiv)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  <a:spcBef>
                <a:spcPts val="5"/>
              </a:spcBef>
            </a:pP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5"/>
              </a:rPr>
              <a:t>https://youtu.be/UhyRrFs5ZkE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</a:pPr>
            <a:r>
              <a:rPr sz="1600" spc="-5" dirty="0">
                <a:latin typeface="Times New Roman"/>
                <a:cs typeface="Times New Roman"/>
              </a:rPr>
              <a:t>Ksenija Sidorova: </a:t>
            </a:r>
            <a:r>
              <a:rPr sz="1600" spc="-105" dirty="0">
                <a:latin typeface="Times New Roman"/>
                <a:cs typeface="Times New Roman"/>
              </a:rPr>
              <a:t>V. </a:t>
            </a:r>
            <a:r>
              <a:rPr sz="1600" spc="-5" dirty="0">
                <a:latin typeface="Times New Roman"/>
                <a:cs typeface="Times New Roman"/>
              </a:rPr>
              <a:t>Monti - Csárdás (ZDF Klassik live im Club, </a:t>
            </a:r>
            <a:r>
              <a:rPr sz="1600" dirty="0">
                <a:latin typeface="Times New Roman"/>
                <a:cs typeface="Times New Roman"/>
              </a:rPr>
              <a:t>16-4-2017) </a:t>
            </a:r>
            <a:r>
              <a:rPr sz="1600" spc="-5" dirty="0">
                <a:latin typeface="Times New Roman"/>
                <a:cs typeface="Times New Roman"/>
              </a:rPr>
              <a:t>1080p,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HD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6"/>
              </a:rPr>
              <a:t>https://youtu.be/XIJM2kZgYiI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215883" y="792480"/>
            <a:ext cx="402903" cy="4983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6710171" y="591312"/>
            <a:ext cx="2407920" cy="5308600"/>
            <a:chOff x="6710171" y="591312"/>
            <a:chExt cx="2407920" cy="5308600"/>
          </a:xfrm>
        </p:grpSpPr>
        <p:sp>
          <p:nvSpPr>
            <p:cNvPr id="22" name="object 22"/>
            <p:cNvSpPr/>
            <p:nvPr/>
          </p:nvSpPr>
          <p:spPr>
            <a:xfrm>
              <a:off x="6710171" y="591312"/>
              <a:ext cx="623316" cy="53340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58939" y="5239512"/>
              <a:ext cx="661416" cy="65989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763255" y="1568195"/>
              <a:ext cx="1295400" cy="152400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916859" y="3813258"/>
              <a:ext cx="1201232" cy="1426253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92618" y="4705465"/>
            <a:ext cx="343814" cy="481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6" name="object 6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65589" y="4114800"/>
            <a:ext cx="437029" cy="495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69163" y="966216"/>
            <a:ext cx="5636260" cy="5701665"/>
            <a:chOff x="169163" y="966216"/>
            <a:chExt cx="5636260" cy="5701665"/>
          </a:xfrm>
        </p:grpSpPr>
        <p:sp>
          <p:nvSpPr>
            <p:cNvPr id="11" name="object 11"/>
            <p:cNvSpPr/>
            <p:nvPr/>
          </p:nvSpPr>
          <p:spPr>
            <a:xfrm>
              <a:off x="169163" y="1591056"/>
              <a:ext cx="423672" cy="11450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5568696" y="0"/>
                  </a:moveTo>
                  <a:lnTo>
                    <a:pt x="0" y="0"/>
                  </a:lnTo>
                  <a:lnTo>
                    <a:pt x="0" y="5675376"/>
                  </a:lnTo>
                  <a:lnTo>
                    <a:pt x="5568696" y="5675376"/>
                  </a:lnTo>
                  <a:lnTo>
                    <a:pt x="55686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3265" y="979170"/>
              <a:ext cx="5568950" cy="5675630"/>
            </a:xfrm>
            <a:custGeom>
              <a:avLst/>
              <a:gdLst/>
              <a:ahLst/>
              <a:cxnLst/>
              <a:rect l="l" t="t" r="r" b="b"/>
              <a:pathLst>
                <a:path w="5568950" h="5675630">
                  <a:moveTo>
                    <a:pt x="0" y="5675376"/>
                  </a:moveTo>
                  <a:lnTo>
                    <a:pt x="5568696" y="5675376"/>
                  </a:lnTo>
                  <a:lnTo>
                    <a:pt x="5568696" y="0"/>
                  </a:lnTo>
                  <a:lnTo>
                    <a:pt x="0" y="0"/>
                  </a:lnTo>
                  <a:lnTo>
                    <a:pt x="0" y="567537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52370" y="976706"/>
            <a:ext cx="21424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E36C09"/>
                </a:solidFill>
              </a:rPr>
              <a:t>В</a:t>
            </a:r>
            <a:r>
              <a:rPr sz="3200" spc="5" dirty="0"/>
              <a:t>И</a:t>
            </a:r>
            <a:r>
              <a:rPr sz="3200" spc="-150" dirty="0">
                <a:solidFill>
                  <a:srgbClr val="006FC0"/>
                </a:solidFill>
              </a:rPr>
              <a:t>О</a:t>
            </a:r>
            <a:r>
              <a:rPr sz="3200" spc="-5" dirty="0">
                <a:solidFill>
                  <a:srgbClr val="FFC000"/>
                </a:solidFill>
              </a:rPr>
              <a:t>Л</a:t>
            </a:r>
            <a:r>
              <a:rPr sz="3200" spc="5" dirty="0">
                <a:solidFill>
                  <a:srgbClr val="6F2F9F"/>
                </a:solidFill>
              </a:rPr>
              <a:t>И</a:t>
            </a:r>
            <a:r>
              <a:rPr sz="3200" spc="5" dirty="0">
                <a:solidFill>
                  <a:srgbClr val="FF0000"/>
                </a:solidFill>
              </a:rPr>
              <a:t>Н</a:t>
            </a:r>
            <a:r>
              <a:rPr sz="3200" dirty="0">
                <a:solidFill>
                  <a:srgbClr val="00AF50"/>
                </a:solidFill>
              </a:rPr>
              <a:t>А</a:t>
            </a:r>
            <a:endParaRPr sz="3200"/>
          </a:p>
        </p:txBody>
      </p:sp>
      <p:sp>
        <p:nvSpPr>
          <p:cNvPr id="15" name="object 15"/>
          <p:cNvSpPr txBox="1"/>
          <p:nvPr/>
        </p:nvSpPr>
        <p:spPr>
          <a:xfrm>
            <a:off x="301548" y="1769745"/>
            <a:ext cx="539813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Виолина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краљица интрумената. Све најлепше  </a:t>
            </a:r>
            <a:r>
              <a:rPr sz="1800" spc="-10" dirty="0">
                <a:latin typeface="Times New Roman"/>
                <a:cs typeface="Times New Roman"/>
              </a:rPr>
              <a:t>мелодије </a:t>
            </a:r>
            <a:r>
              <a:rPr sz="1800" spc="-5" dirty="0">
                <a:latin typeface="Times New Roman"/>
                <a:cs typeface="Times New Roman"/>
              </a:rPr>
              <a:t>написане </a:t>
            </a:r>
            <a:r>
              <a:rPr sz="1800" spc="-10" dirty="0">
                <a:latin typeface="Times New Roman"/>
                <a:cs typeface="Times New Roman"/>
              </a:rPr>
              <a:t>су </a:t>
            </a:r>
            <a:r>
              <a:rPr sz="1800" spc="-5" dirty="0">
                <a:latin typeface="Times New Roman"/>
                <a:cs typeface="Times New Roman"/>
              </a:rPr>
              <a:t>за </a:t>
            </a:r>
            <a:r>
              <a:rPr sz="1800" spc="-30" dirty="0">
                <a:latin typeface="Times New Roman"/>
                <a:cs typeface="Times New Roman"/>
              </a:rPr>
              <a:t>виолину. </a:t>
            </a:r>
            <a:r>
              <a:rPr sz="1800" spc="-5" dirty="0">
                <a:latin typeface="Times New Roman"/>
                <a:cs typeface="Times New Roman"/>
              </a:rPr>
              <a:t>Боја </a:t>
            </a:r>
            <a:r>
              <a:rPr sz="1800" spc="-15" dirty="0">
                <a:latin typeface="Times New Roman"/>
                <a:cs typeface="Times New Roman"/>
              </a:rPr>
              <a:t>звука </a:t>
            </a:r>
            <a:r>
              <a:rPr sz="1800" spc="-10" dirty="0">
                <a:latin typeface="Times New Roman"/>
                <a:cs typeface="Times New Roman"/>
              </a:rPr>
              <a:t>виолине </a:t>
            </a:r>
            <a:r>
              <a:rPr sz="1800" dirty="0">
                <a:latin typeface="Times New Roman"/>
                <a:cs typeface="Times New Roman"/>
              </a:rPr>
              <a:t>је  </a:t>
            </a:r>
            <a:r>
              <a:rPr sz="1800" spc="-5" dirty="0">
                <a:latin typeface="Times New Roman"/>
                <a:cs typeface="Times New Roman"/>
              </a:rPr>
              <a:t>најсличнија </a:t>
            </a:r>
            <a:r>
              <a:rPr sz="1800" spc="-35" dirty="0">
                <a:latin typeface="Times New Roman"/>
                <a:cs typeface="Times New Roman"/>
              </a:rPr>
              <a:t>људском </a:t>
            </a:r>
            <a:r>
              <a:rPr sz="1800" spc="-45" dirty="0">
                <a:latin typeface="Times New Roman"/>
                <a:cs typeface="Times New Roman"/>
              </a:rPr>
              <a:t>гласу. </a:t>
            </a:r>
            <a:r>
              <a:rPr sz="1800" spc="-10" dirty="0">
                <a:latin typeface="Times New Roman"/>
                <a:cs typeface="Times New Roman"/>
              </a:rPr>
              <a:t>Када </a:t>
            </a:r>
            <a:r>
              <a:rPr sz="1800" spc="-5" dirty="0">
                <a:latin typeface="Times New Roman"/>
                <a:cs typeface="Times New Roman"/>
              </a:rPr>
              <a:t>свирам </a:t>
            </a:r>
            <a:r>
              <a:rPr sz="1800" spc="-30" dirty="0">
                <a:latin typeface="Times New Roman"/>
                <a:cs typeface="Times New Roman"/>
              </a:rPr>
              <a:t>виолину,  </a:t>
            </a:r>
            <a:r>
              <a:rPr sz="1800" dirty="0">
                <a:latin typeface="Times New Roman"/>
                <a:cs typeface="Times New Roman"/>
              </a:rPr>
              <a:t>морам да </a:t>
            </a:r>
            <a:r>
              <a:rPr sz="1800" spc="-5" dirty="0">
                <a:latin typeface="Times New Roman"/>
                <a:cs typeface="Times New Roman"/>
              </a:rPr>
              <a:t>покрећем </a:t>
            </a:r>
            <a:r>
              <a:rPr sz="1800" dirty="0">
                <a:latin typeface="Times New Roman"/>
                <a:cs typeface="Times New Roman"/>
              </a:rPr>
              <a:t>тело </a:t>
            </a:r>
            <a:r>
              <a:rPr sz="1800" spc="-5" dirty="0">
                <a:latin typeface="Times New Roman"/>
                <a:cs typeface="Times New Roman"/>
              </a:rPr>
              <a:t>на различите </a:t>
            </a:r>
            <a:r>
              <a:rPr sz="1800" spc="-15" dirty="0">
                <a:latin typeface="Times New Roman"/>
                <a:cs typeface="Times New Roman"/>
              </a:rPr>
              <a:t>начине. </a:t>
            </a:r>
            <a:r>
              <a:rPr sz="1800" spc="-10" dirty="0">
                <a:latin typeface="Times New Roman"/>
                <a:cs typeface="Times New Roman"/>
              </a:rPr>
              <a:t>Виолина  </a:t>
            </a:r>
            <a:r>
              <a:rPr sz="1800" dirty="0">
                <a:latin typeface="Times New Roman"/>
                <a:cs typeface="Times New Roman"/>
              </a:rPr>
              <a:t>ме учи </a:t>
            </a:r>
            <a:r>
              <a:rPr sz="1800" spc="-5" dirty="0">
                <a:latin typeface="Times New Roman"/>
                <a:cs typeface="Times New Roman"/>
              </a:rPr>
              <a:t>да </a:t>
            </a:r>
            <a:r>
              <a:rPr sz="1800" spc="-35" dirty="0">
                <a:latin typeface="Times New Roman"/>
                <a:cs typeface="Times New Roman"/>
              </a:rPr>
              <a:t>будем </a:t>
            </a:r>
            <a:r>
              <a:rPr sz="1800" dirty="0">
                <a:latin typeface="Times New Roman"/>
                <a:cs typeface="Times New Roman"/>
              </a:rPr>
              <a:t>стрпљив 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упоран.</a:t>
            </a:r>
            <a:endParaRPr sz="1800">
              <a:latin typeface="Times New Roman"/>
              <a:cs typeface="Times New Roman"/>
            </a:endParaRPr>
          </a:p>
          <a:p>
            <a:pPr marL="12700" marR="2159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Најважније </a:t>
            </a:r>
            <a:r>
              <a:rPr sz="1800" dirty="0">
                <a:latin typeface="Times New Roman"/>
                <a:cs typeface="Times New Roman"/>
              </a:rPr>
              <a:t>је да </a:t>
            </a:r>
            <a:r>
              <a:rPr sz="1800" spc="5" dirty="0">
                <a:latin typeface="Times New Roman"/>
                <a:cs typeface="Times New Roman"/>
              </a:rPr>
              <a:t>сам </a:t>
            </a:r>
            <a:r>
              <a:rPr sz="1800" dirty="0">
                <a:latin typeface="Times New Roman"/>
                <a:cs typeface="Times New Roman"/>
              </a:rPr>
              <a:t>део </a:t>
            </a:r>
            <a:r>
              <a:rPr sz="1800" spc="-5" dirty="0">
                <a:latin typeface="Times New Roman"/>
                <a:cs typeface="Times New Roman"/>
              </a:rPr>
              <a:t>тима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20" dirty="0">
                <a:latin typeface="Times New Roman"/>
                <a:cs typeface="Times New Roman"/>
              </a:rPr>
              <a:t>оркестру,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5" dirty="0">
                <a:latin typeface="Times New Roman"/>
                <a:cs typeface="Times New Roman"/>
              </a:rPr>
              <a:t>заједно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са  </a:t>
            </a:r>
            <a:r>
              <a:rPr sz="1800" dirty="0">
                <a:latin typeface="Times New Roman"/>
                <a:cs typeface="Times New Roman"/>
              </a:rPr>
              <a:t>својим </a:t>
            </a:r>
            <a:r>
              <a:rPr sz="1800" spc="-5" dirty="0">
                <a:latin typeface="Times New Roman"/>
                <a:cs typeface="Times New Roman"/>
              </a:rPr>
              <a:t>другарима побеђујем </a:t>
            </a:r>
            <a:r>
              <a:rPr sz="1800" spc="5" dirty="0">
                <a:latin typeface="Times New Roman"/>
                <a:cs typeface="Times New Roman"/>
              </a:rPr>
              <a:t>трему </a:t>
            </a:r>
            <a:r>
              <a:rPr sz="1800" dirty="0">
                <a:latin typeface="Times New Roman"/>
                <a:cs typeface="Times New Roman"/>
              </a:rPr>
              <a:t>и лепо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5" dirty="0">
                <a:latin typeface="Times New Roman"/>
                <a:cs typeface="Times New Roman"/>
              </a:rPr>
              <a:t>дружимо  </a:t>
            </a:r>
            <a:r>
              <a:rPr sz="1800" dirty="0">
                <a:latin typeface="Times New Roman"/>
                <a:cs typeface="Times New Roman"/>
              </a:rPr>
              <a:t>док </a:t>
            </a:r>
            <a:r>
              <a:rPr sz="1800" spc="-5" dirty="0">
                <a:latin typeface="Times New Roman"/>
                <a:cs typeface="Times New Roman"/>
              </a:rPr>
              <a:t>свирамо. </a:t>
            </a:r>
            <a:r>
              <a:rPr sz="1800" spc="-10" dirty="0">
                <a:latin typeface="Times New Roman"/>
                <a:cs typeface="Times New Roman"/>
              </a:rPr>
              <a:t>Користимо машту </a:t>
            </a:r>
            <a:r>
              <a:rPr sz="1800" dirty="0">
                <a:latin typeface="Times New Roman"/>
                <a:cs typeface="Times New Roman"/>
              </a:rPr>
              <a:t>и учимо да слушамо  </a:t>
            </a:r>
            <a:r>
              <a:rPr sz="1800" spc="-5" dirty="0">
                <a:latin typeface="Times New Roman"/>
                <a:cs typeface="Times New Roman"/>
              </a:rPr>
              <a:t>различите </a:t>
            </a:r>
            <a:r>
              <a:rPr sz="1800" dirty="0">
                <a:latin typeface="Times New Roman"/>
                <a:cs typeface="Times New Roman"/>
              </a:rPr>
              <a:t>боје </a:t>
            </a:r>
            <a:r>
              <a:rPr sz="1800" spc="-25" dirty="0">
                <a:latin typeface="Times New Roman"/>
                <a:cs typeface="Times New Roman"/>
              </a:rPr>
              <a:t>звукова.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нашој </a:t>
            </a:r>
            <a:r>
              <a:rPr sz="1800" spc="-30" dirty="0">
                <a:latin typeface="Times New Roman"/>
                <a:cs typeface="Times New Roman"/>
              </a:rPr>
              <a:t>школи </a:t>
            </a:r>
            <a:r>
              <a:rPr sz="1800" spc="-15" dirty="0">
                <a:latin typeface="Times New Roman"/>
                <a:cs typeface="Times New Roman"/>
              </a:rPr>
              <a:t>имате  </a:t>
            </a:r>
            <a:r>
              <a:rPr sz="1800" spc="5" dirty="0">
                <a:latin typeface="Times New Roman"/>
                <a:cs typeface="Times New Roman"/>
              </a:rPr>
              <a:t>могућност </a:t>
            </a:r>
            <a:r>
              <a:rPr sz="1800" dirty="0">
                <a:latin typeface="Times New Roman"/>
                <a:cs typeface="Times New Roman"/>
              </a:rPr>
              <a:t>и да </a:t>
            </a:r>
            <a:r>
              <a:rPr sz="1800" spc="-5" dirty="0">
                <a:latin typeface="Times New Roman"/>
                <a:cs typeface="Times New Roman"/>
              </a:rPr>
              <a:t>изнајмите </a:t>
            </a:r>
            <a:r>
              <a:rPr sz="1800" spc="-20" dirty="0">
                <a:latin typeface="Times New Roman"/>
                <a:cs typeface="Times New Roman"/>
              </a:rPr>
              <a:t>школски </a:t>
            </a:r>
            <a:r>
              <a:rPr sz="1800" spc="-5" dirty="0">
                <a:latin typeface="Times New Roman"/>
                <a:cs typeface="Times New Roman"/>
              </a:rPr>
              <a:t>инструмент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451484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Times New Roman"/>
                <a:cs typeface="Times New Roman"/>
              </a:rPr>
              <a:t>Кликом </a:t>
            </a:r>
            <a:r>
              <a:rPr sz="1800" spc="-5" dirty="0">
                <a:latin typeface="Times New Roman"/>
                <a:cs typeface="Times New Roman"/>
              </a:rPr>
              <a:t>на линк стижеш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5" dirty="0">
                <a:latin typeface="Times New Roman"/>
                <a:cs typeface="Times New Roman"/>
              </a:rPr>
              <a:t>најлепших </a:t>
            </a:r>
            <a:r>
              <a:rPr sz="1800" spc="-10" dirty="0">
                <a:latin typeface="Times New Roman"/>
                <a:cs typeface="Times New Roman"/>
              </a:rPr>
              <a:t>мелодија:  </a:t>
            </a:r>
            <a:r>
              <a:rPr sz="1800" dirty="0">
                <a:latin typeface="Times New Roman"/>
                <a:cs typeface="Times New Roman"/>
              </a:rPr>
              <a:t>Mickey </a:t>
            </a:r>
            <a:r>
              <a:rPr sz="1800" spc="-5" dirty="0">
                <a:latin typeface="Times New Roman"/>
                <a:cs typeface="Times New Roman"/>
              </a:rPr>
              <a:t>Mouse </a:t>
            </a:r>
            <a:r>
              <a:rPr sz="1800" dirty="0">
                <a:latin typeface="Times New Roman"/>
                <a:cs typeface="Times New Roman"/>
              </a:rPr>
              <a:t>Cartoon - </a:t>
            </a:r>
            <a:r>
              <a:rPr sz="1800" spc="-5" dirty="0">
                <a:latin typeface="Times New Roman"/>
                <a:cs typeface="Times New Roman"/>
              </a:rPr>
              <a:t>Just </a:t>
            </a:r>
            <a:r>
              <a:rPr sz="1800" dirty="0">
                <a:latin typeface="Times New Roman"/>
                <a:cs typeface="Times New Roman"/>
              </a:rPr>
              <a:t>Mickey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https://www.youtube.com/watch?v=d95L1wqZ1Dc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Gluck Melodie, Renaud Capuçon violin (Isaac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Stern's  Guarneri del </a:t>
            </a:r>
            <a:r>
              <a:rPr sz="1800" spc="-5" dirty="0">
                <a:latin typeface="Times New Roman"/>
                <a:cs typeface="Times New Roman"/>
              </a:rPr>
              <a:t>Gesù)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https://www.youtube.com/watch?v=qSAbP--b4qc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080759" y="891539"/>
            <a:ext cx="2679700" cy="4898390"/>
            <a:chOff x="6080759" y="891539"/>
            <a:chExt cx="2679700" cy="4898390"/>
          </a:xfrm>
        </p:grpSpPr>
        <p:sp>
          <p:nvSpPr>
            <p:cNvPr id="17" name="object 17"/>
            <p:cNvSpPr/>
            <p:nvPr/>
          </p:nvSpPr>
          <p:spPr>
            <a:xfrm>
              <a:off x="6480047" y="1409699"/>
              <a:ext cx="1809115" cy="437997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39355" y="891539"/>
              <a:ext cx="661416" cy="66141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138159" y="1142999"/>
              <a:ext cx="621792" cy="5334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80759" y="1591055"/>
              <a:ext cx="786384" cy="9235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6231635" y="5983223"/>
            <a:ext cx="402903" cy="4983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37854" y="4984357"/>
            <a:ext cx="343814" cy="481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610" y="6027231"/>
            <a:ext cx="441434" cy="612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32443" y="5977829"/>
            <a:ext cx="426720" cy="596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76200"/>
            <a:ext cx="9131935" cy="457200"/>
            <a:chOff x="0" y="76200"/>
            <a:chExt cx="9131935" cy="457200"/>
          </a:xfrm>
        </p:grpSpPr>
        <p:sp>
          <p:nvSpPr>
            <p:cNvPr id="6" name="object 6"/>
            <p:cNvSpPr/>
            <p:nvPr/>
          </p:nvSpPr>
          <p:spPr>
            <a:xfrm>
              <a:off x="0" y="165652"/>
              <a:ext cx="6185426" cy="36774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5600" y="76200"/>
              <a:ext cx="6236208" cy="457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259897" y="5689261"/>
            <a:ext cx="555773" cy="624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65589" y="4114800"/>
            <a:ext cx="437029" cy="495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69163" y="879284"/>
            <a:ext cx="5636260" cy="5366385"/>
            <a:chOff x="169163" y="879284"/>
            <a:chExt cx="5636260" cy="5366385"/>
          </a:xfrm>
        </p:grpSpPr>
        <p:sp>
          <p:nvSpPr>
            <p:cNvPr id="11" name="object 11"/>
            <p:cNvSpPr/>
            <p:nvPr/>
          </p:nvSpPr>
          <p:spPr>
            <a:xfrm>
              <a:off x="169163" y="1591055"/>
              <a:ext cx="423672" cy="114504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3265" y="892302"/>
              <a:ext cx="5568950" cy="5340350"/>
            </a:xfrm>
            <a:custGeom>
              <a:avLst/>
              <a:gdLst/>
              <a:ahLst/>
              <a:cxnLst/>
              <a:rect l="l" t="t" r="r" b="b"/>
              <a:pathLst>
                <a:path w="5568950" h="5340350">
                  <a:moveTo>
                    <a:pt x="5568696" y="0"/>
                  </a:moveTo>
                  <a:lnTo>
                    <a:pt x="0" y="0"/>
                  </a:lnTo>
                  <a:lnTo>
                    <a:pt x="0" y="5340096"/>
                  </a:lnTo>
                  <a:lnTo>
                    <a:pt x="5568696" y="5340096"/>
                  </a:lnTo>
                  <a:lnTo>
                    <a:pt x="5568696" y="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3265" y="892302"/>
              <a:ext cx="5568950" cy="5340350"/>
            </a:xfrm>
            <a:custGeom>
              <a:avLst/>
              <a:gdLst/>
              <a:ahLst/>
              <a:cxnLst/>
              <a:rect l="l" t="t" r="r" b="b"/>
              <a:pathLst>
                <a:path w="5568950" h="5340350">
                  <a:moveTo>
                    <a:pt x="0" y="5340096"/>
                  </a:moveTo>
                  <a:lnTo>
                    <a:pt x="5568696" y="5340096"/>
                  </a:lnTo>
                  <a:lnTo>
                    <a:pt x="5568696" y="0"/>
                  </a:lnTo>
                  <a:lnTo>
                    <a:pt x="0" y="0"/>
                  </a:lnTo>
                  <a:lnTo>
                    <a:pt x="0" y="5340096"/>
                  </a:lnTo>
                  <a:close/>
                </a:path>
              </a:pathLst>
            </a:custGeom>
            <a:ln w="25908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318005" y="1027302"/>
            <a:ext cx="30327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0" dirty="0">
                <a:solidFill>
                  <a:srgbClr val="E36C09"/>
                </a:solidFill>
              </a:rPr>
              <a:t>В</a:t>
            </a:r>
            <a:r>
              <a:rPr sz="3200" spc="-20" dirty="0"/>
              <a:t>И</a:t>
            </a:r>
            <a:r>
              <a:rPr sz="3200" spc="-20" dirty="0">
                <a:solidFill>
                  <a:srgbClr val="006FC0"/>
                </a:solidFill>
              </a:rPr>
              <a:t>О</a:t>
            </a:r>
            <a:r>
              <a:rPr sz="3200" spc="-20" dirty="0">
                <a:solidFill>
                  <a:srgbClr val="FFC000"/>
                </a:solidFill>
              </a:rPr>
              <a:t>Л</a:t>
            </a:r>
            <a:r>
              <a:rPr sz="3200" spc="-20" dirty="0">
                <a:solidFill>
                  <a:srgbClr val="6F2F9F"/>
                </a:solidFill>
              </a:rPr>
              <a:t>О</a:t>
            </a:r>
            <a:r>
              <a:rPr sz="3200" spc="-20" dirty="0">
                <a:solidFill>
                  <a:srgbClr val="FF0000"/>
                </a:solidFill>
              </a:rPr>
              <a:t>Н</a:t>
            </a:r>
            <a:r>
              <a:rPr sz="3200" spc="-20" dirty="0">
                <a:solidFill>
                  <a:srgbClr val="00AF50"/>
                </a:solidFill>
              </a:rPr>
              <a:t>Ч</a:t>
            </a:r>
            <a:r>
              <a:rPr sz="3200" spc="-20" dirty="0">
                <a:solidFill>
                  <a:srgbClr val="FFC000"/>
                </a:solidFill>
              </a:rPr>
              <a:t>Е</a:t>
            </a:r>
            <a:r>
              <a:rPr sz="3200" spc="-20" dirty="0">
                <a:solidFill>
                  <a:srgbClr val="006FC0"/>
                </a:solidFill>
              </a:rPr>
              <a:t>Л</a:t>
            </a:r>
            <a:r>
              <a:rPr sz="3200" spc="-20" dirty="0">
                <a:solidFill>
                  <a:srgbClr val="000000"/>
                </a:solidFill>
              </a:rPr>
              <a:t>О</a:t>
            </a:r>
            <a:endParaRPr sz="3200"/>
          </a:p>
        </p:txBody>
      </p:sp>
      <p:sp>
        <p:nvSpPr>
          <p:cNvPr id="15" name="object 15"/>
          <p:cNvSpPr txBox="1"/>
          <p:nvPr/>
        </p:nvSpPr>
        <p:spPr>
          <a:xfrm>
            <a:off x="301548" y="1819783"/>
            <a:ext cx="526034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Виолончело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величанствен инструмент </a:t>
            </a:r>
            <a:r>
              <a:rPr sz="1800" spc="10" dirty="0">
                <a:latin typeface="Times New Roman"/>
                <a:cs typeface="Times New Roman"/>
              </a:rPr>
              <a:t>са </a:t>
            </a:r>
            <a:r>
              <a:rPr sz="1800" spc="-5" dirty="0">
                <a:latin typeface="Times New Roman"/>
                <a:cs typeface="Times New Roman"/>
              </a:rPr>
              <a:t>прелепим  </a:t>
            </a:r>
            <a:r>
              <a:rPr sz="1800" spc="-35" dirty="0">
                <a:latin typeface="Times New Roman"/>
                <a:cs typeface="Times New Roman"/>
              </a:rPr>
              <a:t>звуком </a:t>
            </a:r>
            <a:r>
              <a:rPr sz="1800" spc="-25" dirty="0">
                <a:latin typeface="Times New Roman"/>
                <a:cs typeface="Times New Roman"/>
              </a:rPr>
              <a:t>који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најсличнији </a:t>
            </a:r>
            <a:r>
              <a:rPr sz="1800" spc="-35" dirty="0">
                <a:latin typeface="Times New Roman"/>
                <a:cs typeface="Times New Roman"/>
              </a:rPr>
              <a:t>људском </a:t>
            </a:r>
            <a:r>
              <a:rPr sz="1800" spc="-45" dirty="0">
                <a:latin typeface="Times New Roman"/>
                <a:cs typeface="Times New Roman"/>
              </a:rPr>
              <a:t>гласу, </a:t>
            </a:r>
            <a:r>
              <a:rPr sz="1800" spc="-65" dirty="0">
                <a:latin typeface="Times New Roman"/>
                <a:cs typeface="Times New Roman"/>
              </a:rPr>
              <a:t>То </a:t>
            </a:r>
            <a:r>
              <a:rPr sz="1800" dirty="0">
                <a:latin typeface="Times New Roman"/>
                <a:cs typeface="Times New Roman"/>
              </a:rPr>
              <a:t>је </a:t>
            </a:r>
            <a:r>
              <a:rPr sz="1800" spc="-5" dirty="0">
                <a:latin typeface="Times New Roman"/>
                <a:cs typeface="Times New Roman"/>
              </a:rPr>
              <a:t>пре  </a:t>
            </a:r>
            <a:r>
              <a:rPr sz="1800" dirty="0">
                <a:latin typeface="Times New Roman"/>
                <a:cs typeface="Times New Roman"/>
              </a:rPr>
              <a:t>свега </a:t>
            </a:r>
            <a:r>
              <a:rPr sz="1800" spc="-5" dirty="0">
                <a:latin typeface="Times New Roman"/>
                <a:cs typeface="Times New Roman"/>
              </a:rPr>
              <a:t>солистички инструмент </a:t>
            </a:r>
            <a:r>
              <a:rPr sz="1800" spc="-25" dirty="0">
                <a:latin typeface="Times New Roman"/>
                <a:cs typeface="Times New Roman"/>
              </a:rPr>
              <a:t>који </a:t>
            </a:r>
            <a:r>
              <a:rPr sz="1800" dirty="0">
                <a:latin typeface="Times New Roman"/>
                <a:cs typeface="Times New Roman"/>
              </a:rPr>
              <a:t>својим  </a:t>
            </a:r>
            <a:r>
              <a:rPr sz="1800" spc="-5" dirty="0">
                <a:latin typeface="Times New Roman"/>
                <a:cs typeface="Times New Roman"/>
              </a:rPr>
              <a:t>јединственим </a:t>
            </a:r>
            <a:r>
              <a:rPr sz="1800" spc="-35" dirty="0">
                <a:latin typeface="Times New Roman"/>
                <a:cs typeface="Times New Roman"/>
              </a:rPr>
              <a:t>звуком </a:t>
            </a:r>
            <a:r>
              <a:rPr sz="1800" spc="-5" dirty="0">
                <a:latin typeface="Times New Roman"/>
                <a:cs typeface="Times New Roman"/>
              </a:rPr>
              <a:t>допире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20" dirty="0">
                <a:latin typeface="Times New Roman"/>
                <a:cs typeface="Times New Roman"/>
              </a:rPr>
              <a:t>сваког </a:t>
            </a:r>
            <a:r>
              <a:rPr sz="1800" dirty="0">
                <a:latin typeface="Times New Roman"/>
                <a:cs typeface="Times New Roman"/>
              </a:rPr>
              <a:t>слушаоца и </a:t>
            </a:r>
            <a:r>
              <a:rPr sz="1800" spc="-5" dirty="0">
                <a:latin typeface="Times New Roman"/>
                <a:cs typeface="Times New Roman"/>
              </a:rPr>
              <a:t>не  </a:t>
            </a:r>
            <a:r>
              <a:rPr sz="1800" spc="10" dirty="0">
                <a:latin typeface="Times New Roman"/>
                <a:cs typeface="Times New Roman"/>
              </a:rPr>
              <a:t>оставља </a:t>
            </a:r>
            <a:r>
              <a:rPr sz="1800" spc="-5" dirty="0">
                <a:latin typeface="Times New Roman"/>
                <a:cs typeface="Times New Roman"/>
              </a:rPr>
              <a:t>равнодушним. </a:t>
            </a:r>
            <a:r>
              <a:rPr sz="1800" spc="-35" dirty="0">
                <a:latin typeface="Times New Roman"/>
                <a:cs typeface="Times New Roman"/>
              </a:rPr>
              <a:t>Ако </a:t>
            </a:r>
            <a:r>
              <a:rPr sz="1800" spc="10" dirty="0">
                <a:latin typeface="Times New Roman"/>
                <a:cs typeface="Times New Roman"/>
              </a:rPr>
              <a:t>се </a:t>
            </a:r>
            <a:r>
              <a:rPr sz="1800" spc="-5" dirty="0">
                <a:latin typeface="Times New Roman"/>
                <a:cs typeface="Times New Roman"/>
              </a:rPr>
              <a:t>определите за  виолончело, </a:t>
            </a:r>
            <a:r>
              <a:rPr sz="1800" spc="-15" dirty="0">
                <a:latin typeface="Times New Roman"/>
                <a:cs typeface="Times New Roman"/>
              </a:rPr>
              <a:t>имате </a:t>
            </a:r>
            <a:r>
              <a:rPr sz="1800" spc="5" dirty="0">
                <a:latin typeface="Times New Roman"/>
                <a:cs typeface="Times New Roman"/>
              </a:rPr>
              <a:t>могућност </a:t>
            </a:r>
            <a:r>
              <a:rPr sz="1800" dirty="0">
                <a:latin typeface="Times New Roman"/>
                <a:cs typeface="Times New Roman"/>
              </a:rPr>
              <a:t>да </a:t>
            </a:r>
            <a:r>
              <a:rPr sz="1800" spc="-5" dirty="0">
                <a:latin typeface="Times New Roman"/>
                <a:cs typeface="Times New Roman"/>
              </a:rPr>
              <a:t>изнајмите </a:t>
            </a:r>
            <a:r>
              <a:rPr sz="1800" spc="-20" dirty="0">
                <a:latin typeface="Times New Roman"/>
                <a:cs typeface="Times New Roman"/>
              </a:rPr>
              <a:t>школски  </a:t>
            </a:r>
            <a:r>
              <a:rPr sz="1800" spc="-5" dirty="0">
                <a:latin typeface="Times New Roman"/>
                <a:cs typeface="Times New Roman"/>
              </a:rPr>
              <a:t>инструмент на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коришћење.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5" dirty="0">
                <a:latin typeface="Times New Roman"/>
                <a:cs typeface="Times New Roman"/>
              </a:rPr>
              <a:t>Послушај </a:t>
            </a:r>
            <a:r>
              <a:rPr sz="1800" spc="-5" dirty="0">
                <a:latin typeface="Times New Roman"/>
                <a:cs typeface="Times New Roman"/>
              </a:rPr>
              <a:t>јединствен </a:t>
            </a:r>
            <a:r>
              <a:rPr sz="1800" spc="-15" dirty="0">
                <a:latin typeface="Times New Roman"/>
                <a:cs typeface="Times New Roman"/>
              </a:rPr>
              <a:t>звук </a:t>
            </a:r>
            <a:r>
              <a:rPr sz="1800" spc="-5" dirty="0">
                <a:latin typeface="Times New Roman"/>
                <a:cs typeface="Times New Roman"/>
              </a:rPr>
              <a:t>овог дивног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инструмента: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495934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Flight of the </a:t>
            </a:r>
            <a:r>
              <a:rPr sz="1800" spc="-5" dirty="0">
                <a:latin typeface="Times New Roman"/>
                <a:cs typeface="Times New Roman"/>
              </a:rPr>
              <a:t>Bumblebee by Rimsky Korsakov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https://www.youtube.com/watch?app=desktop&amp;v=-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0"/>
              </a:rPr>
              <a:t>g5I2GP74xY</a:t>
            </a:r>
            <a:endParaRPr sz="1800">
              <a:latin typeface="Times New Roman"/>
              <a:cs typeface="Times New Roman"/>
            </a:endParaRPr>
          </a:p>
          <a:p>
            <a:pPr marL="12700" marR="495934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HAUSER </a:t>
            </a:r>
            <a:r>
              <a:rPr sz="1800" dirty="0">
                <a:latin typeface="Times New Roman"/>
                <a:cs typeface="Times New Roman"/>
              </a:rPr>
              <a:t>- The </a:t>
            </a:r>
            <a:r>
              <a:rPr sz="1800" spc="-5" dirty="0">
                <a:latin typeface="Times New Roman"/>
                <a:cs typeface="Times New Roman"/>
              </a:rPr>
              <a:t>Swan 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https://www.youtube.com/watch?app=desktop&amp;v=- </a:t>
            </a:r>
            <a:r>
              <a:rPr sz="1800" spc="-5" dirty="0">
                <a:solidFill>
                  <a:srgbClr val="0000FF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18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11"/>
              </a:rPr>
              <a:t>OjCEwhtSuU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493252" y="536448"/>
            <a:ext cx="602538" cy="5334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5838444" y="891539"/>
            <a:ext cx="2676525" cy="5590540"/>
            <a:chOff x="5838444" y="891539"/>
            <a:chExt cx="2676525" cy="5590540"/>
          </a:xfrm>
        </p:grpSpPr>
        <p:sp>
          <p:nvSpPr>
            <p:cNvPr id="18" name="object 18"/>
            <p:cNvSpPr/>
            <p:nvPr/>
          </p:nvSpPr>
          <p:spPr>
            <a:xfrm>
              <a:off x="5838444" y="5983224"/>
              <a:ext cx="402903" cy="49834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06895" y="1178051"/>
              <a:ext cx="2107692" cy="480060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62116" y="1129283"/>
              <a:ext cx="786384" cy="9235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39355" y="891539"/>
              <a:ext cx="661416" cy="66141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2158</Words>
  <Application>Microsoft Office PowerPoint</Application>
  <PresentationFormat>Projekcija na ekranu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ХАРФА</vt:lpstr>
      <vt:lpstr>УДАРАЉКЕ</vt:lpstr>
      <vt:lpstr>ХАРМОНИКА</vt:lpstr>
      <vt:lpstr>ВИОЛИНА</vt:lpstr>
      <vt:lpstr>ВИОЛОНЧЕЛО</vt:lpstr>
      <vt:lpstr>СОЛО ПЕВАЊЕ</vt:lpstr>
      <vt:lpstr>ФЛАУТА</vt:lpstr>
      <vt:lpstr>КЛАРИНЕТ</vt:lpstr>
      <vt:lpstr>КОНТРАБАС</vt:lpstr>
      <vt:lpstr>КЛАВИР</vt:lpstr>
      <vt:lpstr>ГИТАРА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Mузичка школа  ,,Станислав Бинички’’  Хоћу да свирам! Води ме у Бинички!</dc:title>
  <dc:creator>Private</dc:creator>
  <cp:lastModifiedBy>Irena</cp:lastModifiedBy>
  <cp:revision>16</cp:revision>
  <dcterms:created xsi:type="dcterms:W3CDTF">2022-03-31T19:44:19Z</dcterms:created>
  <dcterms:modified xsi:type="dcterms:W3CDTF">2024-04-25T09:34:17Z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2021-04-02T00:00:00Z</vt:filetime>
  </property>
  <property fmtid="{D5CDD505-2E9C-101B-9397-08002B2CF9AE}" pid="3" name="LastSaved">
    <vt:filetime>2022-03-31T00:00:00Z</vt:filetime>
  </property>
</Properties>
</file>